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2" r:id="rId5"/>
  </p:sldMasterIdLst>
  <p:notesMasterIdLst>
    <p:notesMasterId r:id="rId26"/>
  </p:notesMasterIdLst>
  <p:sldIdLst>
    <p:sldId id="256" r:id="rId6"/>
    <p:sldId id="335" r:id="rId7"/>
    <p:sldId id="342" r:id="rId8"/>
    <p:sldId id="350" r:id="rId9"/>
    <p:sldId id="351" r:id="rId10"/>
    <p:sldId id="352" r:id="rId11"/>
    <p:sldId id="354" r:id="rId12"/>
    <p:sldId id="340" r:id="rId13"/>
    <p:sldId id="348" r:id="rId14"/>
    <p:sldId id="343" r:id="rId15"/>
    <p:sldId id="314" r:id="rId16"/>
    <p:sldId id="345" r:id="rId17"/>
    <p:sldId id="338" r:id="rId18"/>
    <p:sldId id="337" r:id="rId19"/>
    <p:sldId id="336" r:id="rId20"/>
    <p:sldId id="341" r:id="rId21"/>
    <p:sldId id="353" r:id="rId22"/>
    <p:sldId id="355" r:id="rId23"/>
    <p:sldId id="346" r:id="rId24"/>
    <p:sldId id="349"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owie" initials="RH" lastIdx="10" clrIdx="0">
    <p:extLst>
      <p:ext uri="{19B8F6BF-5375-455C-9EA6-DF929625EA0E}">
        <p15:presenceInfo xmlns:p15="http://schemas.microsoft.com/office/powerpoint/2012/main" userId="Robert Howie" providerId="None"/>
      </p:ext>
    </p:extLst>
  </p:cmAuthor>
  <p:cmAuthor id="2" name="Fergus William Downey" initials="FWD" lastIdx="9" clrIdx="1">
    <p:extLst>
      <p:ext uri="{19B8F6BF-5375-455C-9EA6-DF929625EA0E}">
        <p15:presenceInfo xmlns:p15="http://schemas.microsoft.com/office/powerpoint/2012/main" userId="Fergus William Downey" providerId="None"/>
      </p:ext>
    </p:extLst>
  </p:cmAuthor>
  <p:cmAuthor id="3" name="Daniel-Cristian Busan" initials="DCB" lastIdx="2" clrIdx="2">
    <p:extLst>
      <p:ext uri="{19B8F6BF-5375-455C-9EA6-DF929625EA0E}">
        <p15:presenceInfo xmlns:p15="http://schemas.microsoft.com/office/powerpoint/2012/main" userId="S::268025G@curtin.edu.au::a17d0494-bb44-48d7-bee5-3e70217577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091537"/>
    <a:srgbClr val="E1DDC5"/>
    <a:srgbClr val="576CBD"/>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5045" autoAdjust="0"/>
  </p:normalViewPr>
  <p:slideViewPr>
    <p:cSldViewPr snapToGrid="0">
      <p:cViewPr varScale="1">
        <p:scale>
          <a:sx n="76" d="100"/>
          <a:sy n="76" d="100"/>
        </p:scale>
        <p:origin x="836" y="7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03921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Fergus talk about this one?</a:t>
            </a:r>
          </a:p>
        </p:txBody>
      </p:sp>
      <p:sp>
        <p:nvSpPr>
          <p:cNvPr id="4" name="Slide Number Placeholder 3"/>
          <p:cNvSpPr>
            <a:spLocks noGrp="1"/>
          </p:cNvSpPr>
          <p:nvPr>
            <p:ph type="sldNum" sz="quarter" idx="5"/>
          </p:nvPr>
        </p:nvSpPr>
        <p:spPr/>
        <p:txBody>
          <a:bodyPr/>
          <a:lstStyle/>
          <a:p>
            <a:fld id="{27721DA6-9919-489F-8D21-67946AC019F8}" type="slidenum">
              <a:rPr lang="en-AU" smtClean="0"/>
              <a:t>11</a:t>
            </a:fld>
            <a:endParaRPr lang="en-AU"/>
          </a:p>
        </p:txBody>
      </p:sp>
    </p:spTree>
    <p:extLst>
      <p:ext uri="{BB962C8B-B14F-4D97-AF65-F5344CB8AC3E}">
        <p14:creationId xmlns:p14="http://schemas.microsoft.com/office/powerpoint/2010/main" val="17096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Briefly run over </a:t>
            </a:r>
            <a:r>
              <a:rPr lang="en-AU" dirty="0" err="1"/>
              <a:t>renaes</a:t>
            </a:r>
            <a:r>
              <a:rPr lang="en-AU" dirty="0"/>
              <a:t> program structure diagram focussing in on the spacecraft lab</a:t>
            </a:r>
          </a:p>
          <a:p>
            <a:r>
              <a:rPr lang="en-AU" dirty="0"/>
              <a:t>- You’ll learn more about the work of the amazing humans of the Space Science and Technology Centre over the next couple of weeks.</a:t>
            </a:r>
          </a:p>
          <a:p>
            <a:pPr marL="0" marR="0" lvl="0" indent="0" defTabSz="457200" eaLnBrk="1" fontAlgn="auto" latinLnBrk="0" hangingPunct="1">
              <a:lnSpc>
                <a:spcPct val="117999"/>
              </a:lnSpc>
              <a:spcBef>
                <a:spcPts val="0"/>
              </a:spcBef>
              <a:spcAft>
                <a:spcPts val="0"/>
              </a:spcAft>
              <a:buClrTx/>
              <a:buSzTx/>
              <a:buFontTx/>
              <a:buNone/>
              <a:tabLst/>
              <a:defRPr/>
            </a:pPr>
            <a:r>
              <a:rPr lang="en-AU" dirty="0"/>
              <a:t>- Curtin undergrad units: </a:t>
            </a:r>
            <a:r>
              <a:rPr lang="en-AU" sz="1800" b="0" i="0" u="none" strike="noStrike" dirty="0">
                <a:solidFill>
                  <a:srgbClr val="000000"/>
                </a:solidFill>
                <a:effectLst/>
                <a:latin typeface="Calibri" panose="020F0502020204030204" pitchFamily="34" charset="0"/>
              </a:rPr>
              <a:t>AER03000 Space Systems DesignAERO3001 Spacecraft Project designed by Dr. Robert Howie are what the </a:t>
            </a:r>
            <a:r>
              <a:rPr lang="en-AU" sz="1800" b="0" i="0" u="none" strike="noStrike" dirty="0" err="1">
                <a:solidFill>
                  <a:srgbClr val="000000"/>
                </a:solidFill>
                <a:effectLst/>
                <a:latin typeface="Calibri" panose="020F0502020204030204" pitchFamily="34" charset="0"/>
              </a:rPr>
              <a:t>BInarX</a:t>
            </a:r>
            <a:r>
              <a:rPr lang="en-AU" sz="1800" b="0" i="0" u="none" strike="noStrike" dirty="0">
                <a:solidFill>
                  <a:srgbClr val="000000"/>
                </a:solidFill>
                <a:effectLst/>
                <a:latin typeface="Calibri" panose="020F0502020204030204" pitchFamily="34" charset="0"/>
              </a:rPr>
              <a:t> Payload Development Program and this school holiday program are both based directly on!</a:t>
            </a:r>
            <a:endParaRPr lang="en-AU" dirty="0"/>
          </a:p>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721DA6-9919-489F-8D21-67946AC019F8}" type="slidenum">
              <a:rPr kumimoji="0" lang="en-AU"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AU"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6422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04019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17534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p>
          <a:p>
            <a:r>
              <a:rPr lang="en-AU" dirty="0">
                <a:sym typeface="Wingdings" panose="05000000000000000000" pitchFamily="2" charset="2"/>
              </a:rPr>
              <a:t>You are the first students to ever do this summer holiday program, so please let us know your feedback, what you liked and what didn’t work so well so we can improve the program for future participants. The upside is you get first use of all the awesome new equipment we purchased just for this program! If there’s something you don’t understand or are feeling stuck on, we are here to help you – please don’t hesitate to put your hand up </a:t>
            </a:r>
            <a:endParaRPr lang="en-AU" dirty="0"/>
          </a:p>
        </p:txBody>
      </p:sp>
    </p:spTree>
    <p:extLst>
      <p:ext uri="{BB962C8B-B14F-4D97-AF65-F5344CB8AC3E}">
        <p14:creationId xmlns:p14="http://schemas.microsoft.com/office/powerpoint/2010/main" val="2049686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endParaRPr lang="en-AU" dirty="0"/>
          </a:p>
        </p:txBody>
      </p:sp>
    </p:spTree>
    <p:extLst>
      <p:ext uri="{BB962C8B-B14F-4D97-AF65-F5344CB8AC3E}">
        <p14:creationId xmlns:p14="http://schemas.microsoft.com/office/powerpoint/2010/main" val="134433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You’ll also use software to model or predict your rocket’s trajectory, and subject your payload to launch simulation conditions on the vibration table. We’ll do thermal vacuum testing too!</a:t>
            </a:r>
          </a:p>
          <a:p>
            <a:r>
              <a:rPr lang="en-AU" dirty="0"/>
              <a:t>There will be prizes </a:t>
            </a:r>
            <a:r>
              <a:rPr lang="en-AU" dirty="0" err="1"/>
              <a:t>prizes</a:t>
            </a:r>
            <a:r>
              <a:rPr lang="en-AU" dirty="0"/>
              <a:t> </a:t>
            </a:r>
            <a:r>
              <a:rPr lang="en-AU" dirty="0" err="1"/>
              <a:t>prizes</a:t>
            </a:r>
            <a:r>
              <a:rPr lang="en-AU" dirty="0"/>
              <a:t> for standouts in categories such as most accurate modelling, best team name, tidiest code, and more! Our avionics (that’s flight hardware) engineer suggested the “magic blue smoke” award for the most components accidentally fried, but we don’t want to turn that into a competition as we have a limited number of PCBs that Rob Howie custom designed and our team – mainly our fabulous </a:t>
            </a:r>
            <a:r>
              <a:rPr lang="en-AU" dirty="0" err="1"/>
              <a:t>Binterns</a:t>
            </a:r>
            <a:r>
              <a:rPr lang="en-AU" dirty="0"/>
              <a:t> Athena, Jacob and Kieran – have been assembling by hand and we don’t want to run out </a:t>
            </a:r>
            <a:r>
              <a:rPr lang="en-AU" dirty="0">
                <a:sym typeface="Wingdings" panose="05000000000000000000" pitchFamily="2" charset="2"/>
              </a:rPr>
              <a:t></a:t>
            </a:r>
            <a:endParaRPr lang="en-AU" dirty="0"/>
          </a:p>
        </p:txBody>
      </p:sp>
    </p:spTree>
    <p:extLst>
      <p:ext uri="{BB962C8B-B14F-4D97-AF65-F5344CB8AC3E}">
        <p14:creationId xmlns:p14="http://schemas.microsoft.com/office/powerpoint/2010/main" val="419183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So here is the overall program for our days. On your handout you can see that Jan 23</a:t>
            </a:r>
            <a:r>
              <a:rPr lang="en-AU" baseline="30000" dirty="0"/>
              <a:t>rd</a:t>
            </a:r>
            <a:r>
              <a:rPr lang="en-AU" dirty="0"/>
              <a:t> from 4-6pm is the rocket launch with family. Please invite your family and friends along! The airspace over Curtin University is controlled from 400ft above ground level due to flight paths, so we have gotten a NOTAM (or </a:t>
            </a:r>
            <a:r>
              <a:rPr lang="en-AU" dirty="0" err="1"/>
              <a:t>NOtice</a:t>
            </a:r>
            <a:r>
              <a:rPr lang="en-AU" dirty="0"/>
              <a:t> To </a:t>
            </a:r>
            <a:r>
              <a:rPr lang="en-AU" dirty="0" err="1"/>
              <a:t>AirMen</a:t>
            </a:r>
            <a:r>
              <a:rPr lang="en-AU" dirty="0"/>
              <a:t>) in place from CASA and permission has been given by the Perth Tower air traffic control to launch our rockets from campus. On the day, we may need to </a:t>
            </a:r>
            <a:r>
              <a:rPr lang="en-AU" dirty="0" err="1"/>
              <a:t>resdchedule</a:t>
            </a:r>
            <a:r>
              <a:rPr lang="en-AU" dirty="0"/>
              <a:t> if: a) there is a total fire ban in place, b) it’s too windy (more than 20mph / 32kph / 17.3knots). Alternative dates include the morning of Jan 24</a:t>
            </a:r>
            <a:r>
              <a:rPr lang="en-AU" baseline="30000" dirty="0"/>
              <a:t>th</a:t>
            </a:r>
            <a:r>
              <a:rPr lang="en-AU" dirty="0"/>
              <a:t> from 9:30am-11am, or a week later – Jan 30 from 4pm-6pm. We won’t know until a day or two out what the forecast will be so please keep that in mind.</a:t>
            </a:r>
          </a:p>
        </p:txBody>
      </p:sp>
    </p:spTree>
    <p:extLst>
      <p:ext uri="{BB962C8B-B14F-4D97-AF65-F5344CB8AC3E}">
        <p14:creationId xmlns:p14="http://schemas.microsoft.com/office/powerpoint/2010/main" val="10118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557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82035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90331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415274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111250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412301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 (noting that he missed photo day!)</a:t>
            </a:r>
          </a:p>
        </p:txBody>
      </p:sp>
    </p:spTree>
    <p:extLst>
      <p:ext uri="{BB962C8B-B14F-4D97-AF65-F5344CB8AC3E}">
        <p14:creationId xmlns:p14="http://schemas.microsoft.com/office/powerpoint/2010/main" val="157218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a:t>
            </a:r>
          </a:p>
        </p:txBody>
      </p:sp>
    </p:spTree>
    <p:extLst>
      <p:ext uri="{BB962C8B-B14F-4D97-AF65-F5344CB8AC3E}">
        <p14:creationId xmlns:p14="http://schemas.microsoft.com/office/powerpoint/2010/main" val="20990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Have Fergus talk about this</a:t>
            </a:r>
          </a:p>
        </p:txBody>
      </p:sp>
    </p:spTree>
    <p:extLst>
      <p:ext uri="{BB962C8B-B14F-4D97-AF65-F5344CB8AC3E}">
        <p14:creationId xmlns:p14="http://schemas.microsoft.com/office/powerpoint/2010/main" val="3213903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0003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8E9709-3895-7E36-F6E4-7A1D2BAC9C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21" name="Graphic 20">
            <a:extLst>
              <a:ext uri="{FF2B5EF4-FFF2-40B4-BE49-F238E27FC236}">
                <a16:creationId xmlns:a16="http://schemas.microsoft.com/office/drawing/2014/main" id="{7F4F26DD-46A7-F3D3-C255-2B5C3FE58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9B18AD-F44F-484C-A3D2-C5EF8D94DE24}"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22204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0D2D1-B868-4347-B796-3B5A5EB129F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404575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E03C2D-6745-47B6-A29E-FE249DBCE96C}"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520640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244C2-3623-4BFB-B9A0-94542302335A}"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3801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B03B92-D160-4899-8AEB-23E2AB3EBB07}"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59798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2A71B3-2886-4196-8AEE-F25AFF1977D5}"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17894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7A954-8CB7-411C-B9F4-2C7BBA3637E7}"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529379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B11446A-20B5-4264-B561-E7D9C581BFC4}"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043766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8262A92C-3DD6-4D28-BA90-423F0C949F16}"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31022132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6897D3-3687-4972-B93C-3CFDF36BF9D2}"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818851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33"/>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6B8A3E0B-C181-C513-5C96-462D3CA62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FF38BF6D-A27B-545A-C91F-6153DC1209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CAA46-D730-4A32-BF6D-5880ED7B6ED6}"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84121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33"/>
        </a:solidFill>
        <a:effectLst/>
      </p:bgPr>
    </p:bg>
    <p:spTree>
      <p:nvGrpSpPr>
        <p:cNvPr id="1" name=""/>
        <p:cNvGrpSpPr/>
        <p:nvPr/>
      </p:nvGrpSpPr>
      <p:grpSpPr>
        <a:xfrm>
          <a:off x="0" y="0"/>
          <a:ext cx="0" cy="0"/>
          <a:chOff x="0" y="0"/>
          <a:chExt cx="0" cy="0"/>
        </a:xfrm>
      </p:grpSpPr>
      <p:sp>
        <p:nvSpPr>
          <p:cNvPr id="67"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pic>
        <p:nvPicPr>
          <p:cNvPr id="2" name="Graphic 1">
            <a:extLst>
              <a:ext uri="{FF2B5EF4-FFF2-40B4-BE49-F238E27FC236}">
                <a16:creationId xmlns:a16="http://schemas.microsoft.com/office/drawing/2014/main" id="{1504E5F4-D2DA-20F2-D536-509449CB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801082F5-CF06-A0C7-A175-2A4695E56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33"/>
        </a:solidFill>
        <a:effectLst/>
      </p:bgPr>
    </p:bg>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EF2334BC-50FB-CA28-2E7E-108988F82B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DB8508FC-55A0-21A1-45F0-D8A5AB9AF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33"/>
        </a:solidFill>
        <a:effectLst/>
      </p:bgPr>
    </p:bg>
    <p:spTree>
      <p:nvGrpSpPr>
        <p:cNvPr id="1" name=""/>
        <p:cNvGrpSpPr/>
        <p:nvPr/>
      </p:nvGrpSpPr>
      <p:grpSpPr>
        <a:xfrm>
          <a:off x="0" y="0"/>
          <a:ext cx="0" cy="0"/>
          <a:chOff x="0" y="0"/>
          <a:chExt cx="0" cy="0"/>
        </a:xfrm>
      </p:grpSpPr>
      <p:sp>
        <p:nvSpPr>
          <p:cNvPr id="85"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6"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BED79BCC-F9F0-D026-F4A9-AA64D528D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57C23D1E-A250-649E-FC0C-BCA26AB4BF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bg>
      <p:bgPr>
        <a:solidFill>
          <a:srgbClr val="000033"/>
        </a:solidFill>
        <a:effectLst/>
      </p:bgPr>
    </p:bg>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87E94AC7-A78E-0390-AA9C-6AB531E6EA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C7D417EE-A951-FCD6-51F2-43931AF5A3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bg>
      <p:bgPr>
        <a:solidFill>
          <a:srgbClr val="000033"/>
        </a:solidFill>
        <a:effectLst/>
      </p:bgPr>
    </p:bg>
    <p:spTree>
      <p:nvGrpSpPr>
        <p:cNvPr id="1" name=""/>
        <p:cNvGrpSpPr/>
        <p:nvPr/>
      </p:nvGrpSpPr>
      <p:grpSpPr>
        <a:xfrm>
          <a:off x="0" y="0"/>
          <a:ext cx="0" cy="0"/>
          <a:chOff x="0" y="0"/>
          <a:chExt cx="0" cy="0"/>
        </a:xfrm>
      </p:grpSpPr>
      <p:sp>
        <p:nvSpPr>
          <p:cNvPr id="104"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246A549A-B707-D20B-D871-A0596B804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3FB63DF6-772E-8408-F302-597A994434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bg>
      <p:bgPr>
        <a:solidFill>
          <a:srgbClr val="000033"/>
        </a:solidFill>
        <a:effectLst/>
      </p:bgPr>
    </p:bg>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2" name="Graphic 1">
            <a:extLst>
              <a:ext uri="{FF2B5EF4-FFF2-40B4-BE49-F238E27FC236}">
                <a16:creationId xmlns:a16="http://schemas.microsoft.com/office/drawing/2014/main" id="{76A42443-E040-890D-6B5F-99794C5D41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B4DD039D-5BCF-F4C5-5EEA-27B8E4B963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02EFCD-4909-36E8-8C28-B7F12F0C68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8" name="Graphic 7">
            <a:extLst>
              <a:ext uri="{FF2B5EF4-FFF2-40B4-BE49-F238E27FC236}">
                <a16:creationId xmlns:a16="http://schemas.microsoft.com/office/drawing/2014/main" id="{10EC16E7-83CF-F6FE-E7EA-1855FE0EB5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extLst>
      <p:ext uri="{BB962C8B-B14F-4D97-AF65-F5344CB8AC3E}">
        <p14:creationId xmlns:p14="http://schemas.microsoft.com/office/powerpoint/2010/main" val="110435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62A92C-3DD6-4D28-BA90-423F0C949F16}" type="datetime1">
              <a:rPr lang="en-US" smtClean="0"/>
              <a:t>2/28/2024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1976479829"/>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2.sv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png"/><Relationship Id="rId11" Type="http://schemas.openxmlformats.org/officeDocument/2006/relationships/image" Target="../media/image37.png"/><Relationship Id="rId5" Type="http://schemas.openxmlformats.org/officeDocument/2006/relationships/image" Target="../media/image35.jpe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svg"/><Relationship Id="rId1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ideo" Target="https://www.youtube.com/embed/msETb6_7OMk?start=61&amp;feature=oembed" TargetMode="External"/><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7.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8.sv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music, guitar&#10;&#10;Description automatically generated">
            <a:extLst>
              <a:ext uri="{FF2B5EF4-FFF2-40B4-BE49-F238E27FC236}">
                <a16:creationId xmlns:a16="http://schemas.microsoft.com/office/drawing/2014/main" id="{A21E903B-9EA0-4FB0-9943-C09099C082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8" y="0"/>
            <a:ext cx="24384000" cy="13716000"/>
          </a:xfrm>
          <a:prstGeom prst="rect">
            <a:avLst/>
          </a:prstGeom>
        </p:spPr>
      </p:pic>
      <p:sp>
        <p:nvSpPr>
          <p:cNvPr id="122" name="Rectangle"/>
          <p:cNvSpPr/>
          <p:nvPr/>
        </p:nvSpPr>
        <p:spPr>
          <a:xfrm>
            <a:off x="3133747" y="9660036"/>
            <a:ext cx="21234377" cy="2511470"/>
          </a:xfrm>
          <a:prstGeom prst="rect">
            <a:avLst/>
          </a:prstGeom>
          <a:solidFill>
            <a:srgbClr val="000033"/>
          </a:solidFill>
          <a:ln w="12700">
            <a:miter lim="400000"/>
          </a:ln>
        </p:spPr>
        <p:txBody>
          <a:bodyPr lIns="71437" tIns="71437" rIns="71437" bIns="71437" anchor="ctr"/>
          <a:lstStyle/>
          <a:p>
            <a:pPr algn="l" defTabSz="457200">
              <a:lnSpc>
                <a:spcPct val="80000"/>
              </a:lnSpc>
              <a:defRPr sz="5000" b="0" spc="229">
                <a:solidFill>
                  <a:srgbClr val="F3352F"/>
                </a:solidFill>
                <a:latin typeface="Kapra Neue Regular"/>
                <a:ea typeface="Kapra Neue Regular"/>
                <a:cs typeface="Kapra Neue Regular"/>
                <a:sym typeface="Kapra Neue Regular"/>
              </a:defRPr>
            </a:pPr>
            <a:endParaRPr/>
          </a:p>
        </p:txBody>
      </p:sp>
      <p:pic>
        <p:nvPicPr>
          <p:cNvPr id="16" name="Picture 15" descr="Shape&#10;&#10;Description automatically generated">
            <a:extLst>
              <a:ext uri="{FF2B5EF4-FFF2-40B4-BE49-F238E27FC236}">
                <a16:creationId xmlns:a16="http://schemas.microsoft.com/office/drawing/2014/main" id="{C532BB26-00F5-421E-8B2C-1498609998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3609" y="9985341"/>
            <a:ext cx="1900582" cy="1911082"/>
          </a:xfrm>
          <a:prstGeom prst="rect">
            <a:avLst/>
          </a:prstGeom>
        </p:spPr>
      </p:pic>
      <p:sp>
        <p:nvSpPr>
          <p:cNvPr id="126" name="SPACE ROCK…"/>
          <p:cNvSpPr txBox="1"/>
          <p:nvPr/>
        </p:nvSpPr>
        <p:spPr>
          <a:xfrm>
            <a:off x="14462141" y="9985341"/>
            <a:ext cx="7010198" cy="21539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SCHOOL HOLIDAY </a:t>
            </a:r>
          </a:p>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PROGRAM SUMMER 2024</a:t>
            </a:r>
          </a:p>
        </p:txBody>
      </p:sp>
      <p:pic>
        <p:nvPicPr>
          <p:cNvPr id="3" name="Graphic 2">
            <a:extLst>
              <a:ext uri="{FF2B5EF4-FFF2-40B4-BE49-F238E27FC236}">
                <a16:creationId xmlns:a16="http://schemas.microsoft.com/office/drawing/2014/main" id="{650D84AE-45EB-E70E-8208-885660DEE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6287" y="10096336"/>
            <a:ext cx="6072922" cy="1548000"/>
          </a:xfrm>
          <a:prstGeom prst="rect">
            <a:avLst/>
          </a:prstGeom>
        </p:spPr>
      </p:pic>
      <p:pic>
        <p:nvPicPr>
          <p:cNvPr id="5" name="Graphic 4">
            <a:extLst>
              <a:ext uri="{FF2B5EF4-FFF2-40B4-BE49-F238E27FC236}">
                <a16:creationId xmlns:a16="http://schemas.microsoft.com/office/drawing/2014/main" id="{457A3274-B731-E23E-E70F-16347AA9E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8" y="-100977"/>
            <a:ext cx="2264540" cy="13816978"/>
          </a:xfrm>
          <a:prstGeom prst="rect">
            <a:avLst/>
          </a:prstGeom>
        </p:spPr>
      </p:pic>
      <p:pic>
        <p:nvPicPr>
          <p:cNvPr id="11" name="Graphic 10">
            <a:extLst>
              <a:ext uri="{FF2B5EF4-FFF2-40B4-BE49-F238E27FC236}">
                <a16:creationId xmlns:a16="http://schemas.microsoft.com/office/drawing/2014/main" id="{3FE26658-6247-385D-A9C6-31FD801DBC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85070" y="211174"/>
            <a:ext cx="9661566" cy="152738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ALL CAPS">
            <a:extLst>
              <a:ext uri="{FF2B5EF4-FFF2-40B4-BE49-F238E27FC236}">
                <a16:creationId xmlns:a16="http://schemas.microsoft.com/office/drawing/2014/main" id="{0C4DA671-F1F8-F3C0-92F2-2BCDB891B520}"/>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WHAT IS BINARX?</a:t>
            </a:r>
            <a:endParaRPr lang="en-US" sz="8000" dirty="0">
              <a:solidFill>
                <a:schemeClr val="bg1"/>
              </a:solidFill>
              <a:latin typeface="Ailerons" panose="00000500000000000000" pitchFamily="50" charset="0"/>
            </a:endParaRPr>
          </a:p>
        </p:txBody>
      </p:sp>
      <p:sp>
        <p:nvSpPr>
          <p:cNvPr id="234" name="Title 1">
            <a:extLst>
              <a:ext uri="{FF2B5EF4-FFF2-40B4-BE49-F238E27FC236}">
                <a16:creationId xmlns:a16="http://schemas.microsoft.com/office/drawing/2014/main" id="{93050755-7294-F14F-95A0-4F1F0317DD45}"/>
              </a:ext>
            </a:extLst>
          </p:cNvPr>
          <p:cNvSpPr>
            <a:spLocks noGrp="1"/>
          </p:cNvSpPr>
          <p:nvPr>
            <p:ph type="title"/>
          </p:nvPr>
        </p:nvSpPr>
        <p:spPr>
          <a:xfrm>
            <a:off x="4113783" y="2328721"/>
            <a:ext cx="16149630" cy="3236978"/>
          </a:xfrm>
        </p:spPr>
        <p:txBody>
          <a:bodyPr anchor="ctr">
            <a:normAutofit/>
          </a:bodyPr>
          <a:lstStyle/>
          <a:p>
            <a:pPr algn="ctr"/>
            <a:r>
              <a:rPr lang="en-AU" sz="14400" dirty="0">
                <a:solidFill>
                  <a:schemeClr val="bg1"/>
                </a:solidFill>
                <a:latin typeface="Stellar" panose="02000506040000020004" pitchFamily="2" charset="0"/>
              </a:rPr>
              <a:t>OUR MISSION</a:t>
            </a:r>
          </a:p>
        </p:txBody>
      </p:sp>
      <p:sp>
        <p:nvSpPr>
          <p:cNvPr id="235" name="Content Placeholder 2">
            <a:extLst>
              <a:ext uri="{FF2B5EF4-FFF2-40B4-BE49-F238E27FC236}">
                <a16:creationId xmlns:a16="http://schemas.microsoft.com/office/drawing/2014/main" id="{D4121985-7104-6629-CC81-4BB152425240}"/>
              </a:ext>
            </a:extLst>
          </p:cNvPr>
          <p:cNvSpPr txBox="1">
            <a:spLocks/>
          </p:cNvSpPr>
          <p:nvPr/>
        </p:nvSpPr>
        <p:spPr>
          <a:xfrm>
            <a:off x="4113783" y="6659801"/>
            <a:ext cx="16149630" cy="2182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buFontTx/>
              <a:buNone/>
            </a:pPr>
            <a:r>
              <a:rPr lang="en-AU" sz="4800">
                <a:solidFill>
                  <a:schemeClr val="bg1"/>
                </a:solidFill>
                <a:latin typeface="Stellar" panose="02000506040000020004" pitchFamily="2" charset="0"/>
              </a:rPr>
              <a:t>Enabling high school students to design, build and test their own payloads to be flown on Binar CubeSats</a:t>
            </a:r>
            <a:endParaRPr lang="en-AU" sz="4800" dirty="0">
              <a:solidFill>
                <a:schemeClr val="bg1"/>
              </a:solidFill>
              <a:latin typeface="Stellar" panose="02000506040000020004" pitchFamily="2" charset="0"/>
            </a:endParaRPr>
          </a:p>
        </p:txBody>
      </p:sp>
      <p:pic>
        <p:nvPicPr>
          <p:cNvPr id="236" name="Picture 235">
            <a:extLst>
              <a:ext uri="{FF2B5EF4-FFF2-40B4-BE49-F238E27FC236}">
                <a16:creationId xmlns:a16="http://schemas.microsoft.com/office/drawing/2014/main" id="{7F942092-264C-BA6F-5BA4-FCD832A7CF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2746" y="6777317"/>
            <a:ext cx="571036" cy="887846"/>
          </a:xfrm>
          <a:prstGeom prst="rect">
            <a:avLst/>
          </a:prstGeom>
        </p:spPr>
      </p:pic>
      <p:pic>
        <p:nvPicPr>
          <p:cNvPr id="237" name="Picture 236">
            <a:extLst>
              <a:ext uri="{FF2B5EF4-FFF2-40B4-BE49-F238E27FC236}">
                <a16:creationId xmlns:a16="http://schemas.microsoft.com/office/drawing/2014/main" id="{C6D441DE-82C0-5FA9-D2D4-64EC9230F9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18047640" y="7415605"/>
            <a:ext cx="571036" cy="887846"/>
          </a:xfrm>
          <a:prstGeom prst="rect">
            <a:avLst/>
          </a:prstGeom>
        </p:spPr>
      </p:pic>
      <p:sp>
        <p:nvSpPr>
          <p:cNvPr id="238" name="TextBox 237">
            <a:extLst>
              <a:ext uri="{FF2B5EF4-FFF2-40B4-BE49-F238E27FC236}">
                <a16:creationId xmlns:a16="http://schemas.microsoft.com/office/drawing/2014/main" id="{7D1059AF-AE68-AF89-D8D8-8C3FD277674E}"/>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Original Slide Design: Lorian Marshall</a:t>
            </a:r>
          </a:p>
        </p:txBody>
      </p:sp>
    </p:spTree>
    <p:extLst>
      <p:ext uri="{BB962C8B-B14F-4D97-AF65-F5344CB8AC3E}">
        <p14:creationId xmlns:p14="http://schemas.microsoft.com/office/powerpoint/2010/main" val="5131066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95E7A39-7B11-5488-F123-F99585CBFBC9}"/>
              </a:ext>
            </a:extLst>
          </p:cNvPr>
          <p:cNvSpPr txBox="1"/>
          <p:nvPr/>
        </p:nvSpPr>
        <p:spPr>
          <a:xfrm>
            <a:off x="1386232" y="2862282"/>
            <a:ext cx="7882504" cy="3970318"/>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AU" sz="4000" b="0" dirty="0">
                <a:solidFill>
                  <a:schemeClr val="bg1"/>
                </a:solidFill>
                <a:latin typeface="Stellar" panose="02000506040000020004" pitchFamily="2" charset="0"/>
              </a:rPr>
              <a:t>In-house designed subsystems</a:t>
            </a:r>
          </a:p>
          <a:p>
            <a:pPr marL="571500" indent="-571500" algn="l">
              <a:lnSpc>
                <a:spcPct val="150000"/>
              </a:lnSpc>
              <a:buFont typeface="Arial" panose="020B0604020202020204" pitchFamily="34" charset="0"/>
              <a:buChar char="•"/>
            </a:pPr>
            <a:r>
              <a:rPr lang="en-AU" sz="4000" b="0" dirty="0" err="1">
                <a:solidFill>
                  <a:schemeClr val="bg1"/>
                </a:solidFill>
                <a:latin typeface="Stellar" panose="02000506040000020004" pitchFamily="2" charset="0"/>
              </a:rPr>
              <a:t>Binar</a:t>
            </a:r>
            <a:r>
              <a:rPr lang="en-AU" sz="4000" b="0" dirty="0">
                <a:solidFill>
                  <a:schemeClr val="bg1"/>
                </a:solidFill>
                <a:latin typeface="Stellar" panose="02000506040000020004" pitchFamily="2" charset="0"/>
              </a:rPr>
              <a:t> removable payload bay</a:t>
            </a:r>
          </a:p>
          <a:p>
            <a:pPr marL="571500" indent="-571500" algn="l">
              <a:lnSpc>
                <a:spcPct val="150000"/>
              </a:lnSpc>
              <a:buFont typeface="Arial" panose="020B0604020202020204" pitchFamily="34" charset="0"/>
              <a:buChar char="•"/>
            </a:pPr>
            <a:r>
              <a:rPr lang="en-AU" sz="4000" b="0" dirty="0">
                <a:solidFill>
                  <a:schemeClr val="bg1"/>
                </a:solidFill>
                <a:latin typeface="Stellar" panose="02000506040000020004" pitchFamily="2" charset="0"/>
              </a:rPr>
              <a:t>Payload defined spacecraft</a:t>
            </a:r>
          </a:p>
          <a:p>
            <a:pPr algn="l">
              <a:lnSpc>
                <a:spcPct val="150000"/>
              </a:lnSpc>
            </a:pPr>
            <a:endParaRPr lang="en-AU" sz="6400" b="0" dirty="0">
              <a:solidFill>
                <a:schemeClr val="bg1"/>
              </a:solidFill>
              <a:latin typeface="Stellar" panose="02000506040000020004" pitchFamily="2" charset="0"/>
            </a:endParaRPr>
          </a:p>
        </p:txBody>
      </p:sp>
      <p:sp>
        <p:nvSpPr>
          <p:cNvPr id="2" name="Rectangle 1">
            <a:extLst>
              <a:ext uri="{FF2B5EF4-FFF2-40B4-BE49-F238E27FC236}">
                <a16:creationId xmlns:a16="http://schemas.microsoft.com/office/drawing/2014/main" id="{57C4FC84-1861-1CD7-AC5B-36CAFC82A469}"/>
              </a:ext>
            </a:extLst>
          </p:cNvPr>
          <p:cNvSpPr/>
          <p:nvPr/>
        </p:nvSpPr>
        <p:spPr>
          <a:xfrm>
            <a:off x="11526285" y="3124200"/>
            <a:ext cx="11915984" cy="8147830"/>
          </a:xfrm>
          <a:prstGeom prst="rect">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6400"/>
          </a:p>
        </p:txBody>
      </p:sp>
      <p:pic>
        <p:nvPicPr>
          <p:cNvPr id="1026" name="Picture 2">
            <a:extLst>
              <a:ext uri="{FF2B5EF4-FFF2-40B4-BE49-F238E27FC236}">
                <a16:creationId xmlns:a16="http://schemas.microsoft.com/office/drawing/2014/main" id="{4F85F084-32D3-31A9-176A-983A942B60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526284" y="4053955"/>
            <a:ext cx="11534157" cy="66949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2A33313-C58B-67AB-87F9-FBDFEB45C3EB}"/>
              </a:ext>
            </a:extLst>
          </p:cNvPr>
          <p:cNvGrpSpPr/>
          <p:nvPr/>
        </p:nvGrpSpPr>
        <p:grpSpPr>
          <a:xfrm>
            <a:off x="1513233" y="6667500"/>
            <a:ext cx="8963346" cy="4481674"/>
            <a:chOff x="614021" y="3583194"/>
            <a:chExt cx="5427232" cy="2713616"/>
          </a:xfrm>
        </p:grpSpPr>
        <p:pic>
          <p:nvPicPr>
            <p:cNvPr id="6" name="Picture 5">
              <a:extLst>
                <a:ext uri="{FF2B5EF4-FFF2-40B4-BE49-F238E27FC236}">
                  <a16:creationId xmlns:a16="http://schemas.microsoft.com/office/drawing/2014/main" id="{D1801032-DE57-E9A1-BB15-004415F2FE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4021" y="3583194"/>
              <a:ext cx="2713616" cy="2713616"/>
            </a:xfrm>
            <a:prstGeom prst="rect">
              <a:avLst/>
            </a:prstGeom>
          </p:spPr>
        </p:pic>
        <p:pic>
          <p:nvPicPr>
            <p:cNvPr id="7" name="Picture 6">
              <a:extLst>
                <a:ext uri="{FF2B5EF4-FFF2-40B4-BE49-F238E27FC236}">
                  <a16:creationId xmlns:a16="http://schemas.microsoft.com/office/drawing/2014/main" id="{9426AF03-EED0-97AB-9AD1-84A504F3A6A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27637" y="3583194"/>
              <a:ext cx="2713616" cy="2713616"/>
            </a:xfrm>
            <a:prstGeom prst="rect">
              <a:avLst/>
            </a:prstGeom>
          </p:spPr>
        </p:pic>
      </p:grpSp>
      <p:sp>
        <p:nvSpPr>
          <p:cNvPr id="13" name="TITLE ALL CAPS">
            <a:extLst>
              <a:ext uri="{FF2B5EF4-FFF2-40B4-BE49-F238E27FC236}">
                <a16:creationId xmlns:a16="http://schemas.microsoft.com/office/drawing/2014/main" id="{45EE5108-89D4-3EE2-E2A3-8D1B1AAB60A0}"/>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HOW WE DO THIS</a:t>
            </a:r>
            <a:endParaRPr lang="en-US" sz="8000" dirty="0">
              <a:solidFill>
                <a:schemeClr val="bg1"/>
              </a:solidFill>
              <a:latin typeface="Ailerons" panose="00000500000000000000" pitchFamily="50" charset="0"/>
            </a:endParaRPr>
          </a:p>
        </p:txBody>
      </p:sp>
      <p:sp>
        <p:nvSpPr>
          <p:cNvPr id="15" name="TextBox 14">
            <a:extLst>
              <a:ext uri="{FF2B5EF4-FFF2-40B4-BE49-F238E27FC236}">
                <a16:creationId xmlns:a16="http://schemas.microsoft.com/office/drawing/2014/main" id="{AFADE009-D491-EFD6-9670-795D89C1E080}"/>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Original Slide Design: Lorian Marshall</a:t>
            </a:r>
          </a:p>
        </p:txBody>
      </p:sp>
    </p:spTree>
    <p:extLst>
      <p:ext uri="{BB962C8B-B14F-4D97-AF65-F5344CB8AC3E}">
        <p14:creationId xmlns:p14="http://schemas.microsoft.com/office/powerpoint/2010/main" val="423130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hangingPunct="1"/>
            <a:endParaRPr lang="en-US" sz="3600" b="0" kern="1200" dirty="0">
              <a:solidFill>
                <a:srgbClr val="FFFFFB"/>
              </a:solidFill>
              <a:latin typeface="Calibri" panose="020F0502020204030204"/>
            </a:endParaRPr>
          </a:p>
        </p:txBody>
      </p:sp>
      <p:sp>
        <p:nvSpPr>
          <p:cNvPr id="60" name="Rectangle 59">
            <a:extLst>
              <a:ext uri="{FF2B5EF4-FFF2-40B4-BE49-F238E27FC236}">
                <a16:creationId xmlns:a16="http://schemas.microsoft.com/office/drawing/2014/main" id="{BFA0707B-10F2-5956-ECA3-4AA69CBBC55E}"/>
              </a:ext>
            </a:extLst>
          </p:cNvPr>
          <p:cNvSpPr/>
          <p:nvPr/>
        </p:nvSpPr>
        <p:spPr>
          <a:xfrm>
            <a:off x="1200714" y="5204233"/>
            <a:ext cx="5743012"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defTabSz="914400" hangingPunct="1"/>
            <a:r>
              <a:rPr lang="en-AU" sz="4000" b="0" kern="1200" dirty="0">
                <a:solidFill>
                  <a:srgbClr val="FFFFFB"/>
                </a:solidFill>
                <a:latin typeface="Stellar" panose="02000506040000020004" pitchFamily="2" charset="0"/>
              </a:rPr>
              <a:t>	Secondary Schools </a:t>
            </a:r>
          </a:p>
        </p:txBody>
      </p:sp>
      <p:sp>
        <p:nvSpPr>
          <p:cNvPr id="61" name="Rectangle 60">
            <a:extLst>
              <a:ext uri="{FF2B5EF4-FFF2-40B4-BE49-F238E27FC236}">
                <a16:creationId xmlns:a16="http://schemas.microsoft.com/office/drawing/2014/main" id="{F5BE09B0-91B8-60DE-79A6-0EDB5822F72C}"/>
              </a:ext>
            </a:extLst>
          </p:cNvPr>
          <p:cNvSpPr/>
          <p:nvPr/>
        </p:nvSpPr>
        <p:spPr>
          <a:xfrm>
            <a:off x="1200713" y="8193330"/>
            <a:ext cx="4957135"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defTabSz="914400" hangingPunct="1"/>
            <a:r>
              <a:rPr lang="en-AU" sz="4000" b="0" kern="1200" dirty="0">
                <a:solidFill>
                  <a:srgbClr val="FFFFFB"/>
                </a:solidFill>
                <a:latin typeface="Stellar" panose="02000506040000020004" pitchFamily="2" charset="0"/>
              </a:rPr>
              <a:t>	University</a:t>
            </a:r>
          </a:p>
        </p:txBody>
      </p:sp>
      <p:sp>
        <p:nvSpPr>
          <p:cNvPr id="52" name="Rectangle 51">
            <a:extLst>
              <a:ext uri="{FF2B5EF4-FFF2-40B4-BE49-F238E27FC236}">
                <a16:creationId xmlns:a16="http://schemas.microsoft.com/office/drawing/2014/main" id="{382F1E32-77B3-75EC-03F2-659D5ECE632F}"/>
              </a:ext>
            </a:extLst>
          </p:cNvPr>
          <p:cNvSpPr/>
          <p:nvPr/>
        </p:nvSpPr>
        <p:spPr>
          <a:xfrm rot="5400000">
            <a:off x="13170218" y="1230389"/>
            <a:ext cx="2846919" cy="4750954"/>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pic>
        <p:nvPicPr>
          <p:cNvPr id="53" name="Picture 52">
            <a:extLst>
              <a:ext uri="{FF2B5EF4-FFF2-40B4-BE49-F238E27FC236}">
                <a16:creationId xmlns:a16="http://schemas.microsoft.com/office/drawing/2014/main" id="{ADAB063E-57A7-6CD3-D112-81AB2E4C30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13413014" y="1847604"/>
            <a:ext cx="2361332" cy="1308609"/>
          </a:xfrm>
          <a:prstGeom prst="ellipse">
            <a:avLst/>
          </a:prstGeom>
        </p:spPr>
      </p:pic>
      <p:sp>
        <p:nvSpPr>
          <p:cNvPr id="55" name="TextBox 54">
            <a:extLst>
              <a:ext uri="{FF2B5EF4-FFF2-40B4-BE49-F238E27FC236}">
                <a16:creationId xmlns:a16="http://schemas.microsoft.com/office/drawing/2014/main" id="{E0414136-EF29-1ADC-344A-BA3FFDA2511F}"/>
              </a:ext>
            </a:extLst>
          </p:cNvPr>
          <p:cNvSpPr txBox="1"/>
          <p:nvPr/>
        </p:nvSpPr>
        <p:spPr>
          <a:xfrm>
            <a:off x="13713199" y="2522574"/>
            <a:ext cx="1812221" cy="535354"/>
          </a:xfrm>
          <a:prstGeom prst="rect">
            <a:avLst/>
          </a:prstGeom>
          <a:noFill/>
        </p:spPr>
        <p:txBody>
          <a:bodyPr wrap="none" rtlCol="0">
            <a:spAutoFit/>
          </a:bodyPr>
          <a:lstStyle/>
          <a:p>
            <a:pPr algn="l" defTabSz="914400" hangingPunct="1"/>
            <a:r>
              <a:rPr lang="en-US" kern="1200" dirty="0">
                <a:solidFill>
                  <a:srgbClr val="FFFFFB"/>
                </a:solidFill>
                <a:latin typeface="Stellar" panose="02000506040000020004" pitchFamily="2" charset="0"/>
                <a:ea typeface="+mn-ea"/>
                <a:cs typeface="+mn-cs"/>
              </a:rPr>
              <a:t>Papercraft</a:t>
            </a:r>
            <a:endParaRPr lang="en-US" sz="2400" kern="1200" dirty="0">
              <a:solidFill>
                <a:srgbClr val="FFFFFB"/>
              </a:solidFill>
              <a:latin typeface="Stellar" panose="02000506040000020004" pitchFamily="2" charset="0"/>
              <a:ea typeface="+mn-ea"/>
              <a:cs typeface="+mn-cs"/>
            </a:endParaRPr>
          </a:p>
        </p:txBody>
      </p:sp>
      <p:sp>
        <p:nvSpPr>
          <p:cNvPr id="81" name="Rectangle 80">
            <a:extLst>
              <a:ext uri="{FF2B5EF4-FFF2-40B4-BE49-F238E27FC236}">
                <a16:creationId xmlns:a16="http://schemas.microsoft.com/office/drawing/2014/main" id="{B590D716-1413-FC62-17F6-287AF540B8E8}"/>
              </a:ext>
            </a:extLst>
          </p:cNvPr>
          <p:cNvSpPr/>
          <p:nvPr/>
        </p:nvSpPr>
        <p:spPr>
          <a:xfrm>
            <a:off x="6157848" y="8193330"/>
            <a:ext cx="16922071" cy="2350489"/>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grpSp>
        <p:nvGrpSpPr>
          <p:cNvPr id="82" name="Group 81">
            <a:extLst>
              <a:ext uri="{FF2B5EF4-FFF2-40B4-BE49-F238E27FC236}">
                <a16:creationId xmlns:a16="http://schemas.microsoft.com/office/drawing/2014/main" id="{D4F16FC9-2D14-F51F-D3B0-0F161073B6D4}"/>
              </a:ext>
            </a:extLst>
          </p:cNvPr>
          <p:cNvGrpSpPr/>
          <p:nvPr/>
        </p:nvGrpSpPr>
        <p:grpSpPr>
          <a:xfrm>
            <a:off x="13561735" y="7840688"/>
            <a:ext cx="2273311" cy="1558409"/>
            <a:chOff x="5604708" y="6065680"/>
            <a:chExt cx="1789492" cy="1543987"/>
          </a:xfrm>
        </p:grpSpPr>
        <p:sp>
          <p:nvSpPr>
            <p:cNvPr id="90" name="Snip Same-side Corner of Rectangle 18">
              <a:extLst>
                <a:ext uri="{FF2B5EF4-FFF2-40B4-BE49-F238E27FC236}">
                  <a16:creationId xmlns:a16="http://schemas.microsoft.com/office/drawing/2014/main" id="{E58A8BA1-D9A6-D123-A3D8-EFF5C9B436E1}"/>
                </a:ext>
              </a:extLst>
            </p:cNvPr>
            <p:cNvSpPr/>
            <p:nvPr/>
          </p:nvSpPr>
          <p:spPr>
            <a:xfrm rot="10800000">
              <a:off x="5673996" y="6065680"/>
              <a:ext cx="1656194" cy="1543987"/>
            </a:xfrm>
            <a:prstGeom prst="snip2SameRect">
              <a:avLst>
                <a:gd name="adj1" fmla="val 41565"/>
                <a:gd name="adj2" fmla="val 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sp>
          <p:nvSpPr>
            <p:cNvPr id="91" name="TextBox 90">
              <a:extLst>
                <a:ext uri="{FF2B5EF4-FFF2-40B4-BE49-F238E27FC236}">
                  <a16:creationId xmlns:a16="http://schemas.microsoft.com/office/drawing/2014/main" id="{F8EA187A-0DF6-C508-D0C7-FD00920F1A86}"/>
                </a:ext>
              </a:extLst>
            </p:cNvPr>
            <p:cNvSpPr txBox="1"/>
            <p:nvPr/>
          </p:nvSpPr>
          <p:spPr>
            <a:xfrm>
              <a:off x="5604708" y="6192096"/>
              <a:ext cx="1789492" cy="1088717"/>
            </a:xfrm>
            <a:prstGeom prst="rect">
              <a:avLst/>
            </a:prstGeom>
            <a:noFill/>
          </p:spPr>
          <p:txBody>
            <a:bodyPr wrap="square">
              <a:spAutoFit/>
            </a:bodyPr>
            <a:lstStyle/>
            <a:p>
              <a:pPr defTabSz="914400" hangingPunct="1"/>
              <a:r>
                <a:rPr lang="en-US" sz="2400" b="0" kern="1200" dirty="0">
                  <a:solidFill>
                    <a:srgbClr val="FFFFFB"/>
                  </a:solidFill>
                  <a:latin typeface="Stellar" panose="02000506040000020004" pitchFamily="2" charset="0"/>
                  <a:ea typeface="+mn-ea"/>
                  <a:cs typeface="+mn-cs"/>
                </a:rPr>
                <a:t>Curtin Undergraduate units </a:t>
              </a:r>
            </a:p>
          </p:txBody>
        </p:sp>
      </p:grpSp>
      <p:sp>
        <p:nvSpPr>
          <p:cNvPr id="83" name="Oval 82">
            <a:extLst>
              <a:ext uri="{FF2B5EF4-FFF2-40B4-BE49-F238E27FC236}">
                <a16:creationId xmlns:a16="http://schemas.microsoft.com/office/drawing/2014/main" id="{3DEB8949-E13A-6C34-426D-F31B350FBD1C}"/>
              </a:ext>
            </a:extLst>
          </p:cNvPr>
          <p:cNvSpPr/>
          <p:nvPr/>
        </p:nvSpPr>
        <p:spPr>
          <a:xfrm>
            <a:off x="8232325" y="8226582"/>
            <a:ext cx="2419980" cy="17744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Summer Intern Program  </a:t>
            </a:r>
          </a:p>
        </p:txBody>
      </p:sp>
      <p:sp>
        <p:nvSpPr>
          <p:cNvPr id="84" name="Oval 83">
            <a:extLst>
              <a:ext uri="{FF2B5EF4-FFF2-40B4-BE49-F238E27FC236}">
                <a16:creationId xmlns:a16="http://schemas.microsoft.com/office/drawing/2014/main" id="{1CC1D475-6266-17B3-9C21-5F7B3AFCF5FC}"/>
              </a:ext>
            </a:extLst>
          </p:cNvPr>
          <p:cNvSpPr/>
          <p:nvPr/>
        </p:nvSpPr>
        <p:spPr>
          <a:xfrm>
            <a:off x="17628124" y="8226582"/>
            <a:ext cx="2964184" cy="18874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Undergrad spacecraft team</a:t>
            </a:r>
          </a:p>
        </p:txBody>
      </p:sp>
      <p:cxnSp>
        <p:nvCxnSpPr>
          <p:cNvPr id="85" name="Straight Arrow Connector 84">
            <a:extLst>
              <a:ext uri="{FF2B5EF4-FFF2-40B4-BE49-F238E27FC236}">
                <a16:creationId xmlns:a16="http://schemas.microsoft.com/office/drawing/2014/main" id="{C9D5F8B1-6BA1-AD1B-174C-1C89F1B963BD}"/>
              </a:ext>
            </a:extLst>
          </p:cNvPr>
          <p:cNvCxnSpPr>
            <a:cxnSpLocks/>
            <a:stCxn id="91" idx="1"/>
            <a:endCxn id="83" idx="6"/>
          </p:cNvCxnSpPr>
          <p:nvPr/>
        </p:nvCxnSpPr>
        <p:spPr>
          <a:xfrm flipH="1">
            <a:off x="10652305" y="8517728"/>
            <a:ext cx="2909430" cy="5960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1066761-3B96-3A5D-382C-3350165E0080}"/>
              </a:ext>
            </a:extLst>
          </p:cNvPr>
          <p:cNvCxnSpPr>
            <a:cxnSpLocks/>
            <a:stCxn id="91" idx="3"/>
            <a:endCxn id="84" idx="2"/>
          </p:cNvCxnSpPr>
          <p:nvPr/>
        </p:nvCxnSpPr>
        <p:spPr>
          <a:xfrm>
            <a:off x="15835046" y="8517728"/>
            <a:ext cx="1793078" cy="652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E0C8854-1831-DEF6-A438-603113BBD2DC}"/>
              </a:ext>
            </a:extLst>
          </p:cNvPr>
          <p:cNvSpPr txBox="1"/>
          <p:nvPr/>
        </p:nvSpPr>
        <p:spPr>
          <a:xfrm>
            <a:off x="13372952" y="9426607"/>
            <a:ext cx="2644605" cy="422648"/>
          </a:xfrm>
          <a:prstGeom prst="rect">
            <a:avLst/>
          </a:prstGeom>
          <a:noFill/>
        </p:spPr>
        <p:txBody>
          <a:bodyPr wrap="none" rtlCol="0">
            <a:spAutoFit/>
          </a:bodyPr>
          <a:lstStyle/>
          <a:p>
            <a:pPr algn="l" defTabSz="914400" hangingPunct="1"/>
            <a:r>
              <a:rPr lang="en-US" sz="2400" b="0" kern="1200" dirty="0">
                <a:solidFill>
                  <a:srgbClr val="FFFFFB"/>
                </a:solidFill>
                <a:latin typeface="Stellar" panose="02000506040000020004" pitchFamily="2" charset="0"/>
                <a:ea typeface="+mn-ea"/>
                <a:cs typeface="+mn-cs"/>
              </a:rPr>
              <a:t>Binar Space Program</a:t>
            </a:r>
          </a:p>
        </p:txBody>
      </p:sp>
      <p:sp>
        <p:nvSpPr>
          <p:cNvPr id="88" name="Rectangle 87">
            <a:extLst>
              <a:ext uri="{FF2B5EF4-FFF2-40B4-BE49-F238E27FC236}">
                <a16:creationId xmlns:a16="http://schemas.microsoft.com/office/drawing/2014/main" id="{9D379F91-82F3-902E-5B88-A13E72342E41}"/>
              </a:ext>
            </a:extLst>
          </p:cNvPr>
          <p:cNvSpPr/>
          <p:nvPr/>
        </p:nvSpPr>
        <p:spPr>
          <a:xfrm>
            <a:off x="12938470" y="10096559"/>
            <a:ext cx="1432182" cy="49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defTabSz="914400" hangingPunct="1"/>
            <a:r>
              <a:rPr lang="en-US" sz="2400" b="0" kern="1200" dirty="0">
                <a:solidFill>
                  <a:srgbClr val="FFFFFB"/>
                </a:solidFill>
                <a:latin typeface="Stellar" panose="02000506040000020004" pitchFamily="2" charset="0"/>
              </a:rPr>
              <a:t>HDR</a:t>
            </a:r>
          </a:p>
        </p:txBody>
      </p:sp>
      <p:sp>
        <p:nvSpPr>
          <p:cNvPr id="89" name="Rectangle 88">
            <a:extLst>
              <a:ext uri="{FF2B5EF4-FFF2-40B4-BE49-F238E27FC236}">
                <a16:creationId xmlns:a16="http://schemas.microsoft.com/office/drawing/2014/main" id="{459E0881-43E5-147D-280B-888DE2E4A873}"/>
              </a:ext>
            </a:extLst>
          </p:cNvPr>
          <p:cNvSpPr/>
          <p:nvPr/>
        </p:nvSpPr>
        <p:spPr>
          <a:xfrm>
            <a:off x="14436784" y="10096559"/>
            <a:ext cx="2031741" cy="49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defTabSz="914400" hangingPunct="1"/>
            <a:r>
              <a:rPr lang="en-US" sz="2400" b="0" kern="1200" dirty="0">
                <a:solidFill>
                  <a:srgbClr val="FFFFFB"/>
                </a:solidFill>
                <a:latin typeface="Stellar" panose="02000506040000020004" pitchFamily="2" charset="0"/>
              </a:rPr>
              <a:t>Grad Program</a:t>
            </a:r>
          </a:p>
        </p:txBody>
      </p:sp>
      <p:sp>
        <p:nvSpPr>
          <p:cNvPr id="79" name="Rectangle 78">
            <a:extLst>
              <a:ext uri="{FF2B5EF4-FFF2-40B4-BE49-F238E27FC236}">
                <a16:creationId xmlns:a16="http://schemas.microsoft.com/office/drawing/2014/main" id="{DEA33F33-D7FF-C54E-E576-3B706E47993D}"/>
              </a:ext>
            </a:extLst>
          </p:cNvPr>
          <p:cNvSpPr/>
          <p:nvPr/>
        </p:nvSpPr>
        <p:spPr>
          <a:xfrm>
            <a:off x="1200714" y="2182404"/>
            <a:ext cx="11017486" cy="9300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defTabSz="914400" hangingPunct="1"/>
            <a:r>
              <a:rPr lang="en-AU" sz="4000" b="0" kern="1200" dirty="0">
                <a:solidFill>
                  <a:srgbClr val="FFFFFB"/>
                </a:solidFill>
                <a:latin typeface="Stellar" panose="02000506040000020004" pitchFamily="2" charset="0"/>
              </a:rPr>
              <a:t>	General Public </a:t>
            </a:r>
          </a:p>
        </p:txBody>
      </p:sp>
      <p:pic>
        <p:nvPicPr>
          <p:cNvPr id="63" name="Picture 62">
            <a:extLst>
              <a:ext uri="{FF2B5EF4-FFF2-40B4-BE49-F238E27FC236}">
                <a16:creationId xmlns:a16="http://schemas.microsoft.com/office/drawing/2014/main" id="{CAC795F8-7D8A-B21B-354B-13464204A9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4949761"/>
            <a:ext cx="979025" cy="1522189"/>
          </a:xfrm>
          <a:prstGeom prst="rect">
            <a:avLst/>
          </a:prstGeom>
        </p:spPr>
      </p:pic>
      <p:sp>
        <p:nvSpPr>
          <p:cNvPr id="64" name="Triangle 12">
            <a:extLst>
              <a:ext uri="{FF2B5EF4-FFF2-40B4-BE49-F238E27FC236}">
                <a16:creationId xmlns:a16="http://schemas.microsoft.com/office/drawing/2014/main" id="{3D8F06D4-F059-EB83-2E44-73B08F72DF68}"/>
              </a:ext>
            </a:extLst>
          </p:cNvPr>
          <p:cNvSpPr/>
          <p:nvPr/>
        </p:nvSpPr>
        <p:spPr>
          <a:xfrm>
            <a:off x="6943725" y="3648747"/>
            <a:ext cx="15182852" cy="1552192"/>
          </a:xfrm>
          <a:prstGeom prst="triangle">
            <a:avLst>
              <a:gd name="adj" fmla="val 495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r>
              <a:rPr lang="en-US" sz="2800" kern="1200" dirty="0">
                <a:solidFill>
                  <a:srgbClr val="FFFFFB"/>
                </a:solidFill>
                <a:latin typeface="Stellar" panose="02000506040000020004" pitchFamily="2" charset="0"/>
              </a:rPr>
              <a:t>BinarX / Binarspace.com Resources</a:t>
            </a:r>
            <a:r>
              <a:rPr lang="en-US" sz="2400" b="0" kern="1200" dirty="0">
                <a:solidFill>
                  <a:srgbClr val="FFFFFB"/>
                </a:solidFill>
                <a:latin typeface="Stellar" panose="02000506040000020004" pitchFamily="2" charset="0"/>
              </a:rPr>
              <a:t> </a:t>
            </a:r>
          </a:p>
        </p:txBody>
      </p:sp>
      <p:pic>
        <p:nvPicPr>
          <p:cNvPr id="65" name="Picture 64">
            <a:extLst>
              <a:ext uri="{FF2B5EF4-FFF2-40B4-BE49-F238E27FC236}">
                <a16:creationId xmlns:a16="http://schemas.microsoft.com/office/drawing/2014/main" id="{8F9DF9AC-C4A5-3E1D-3043-916CB2914F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31222" y="3419590"/>
            <a:ext cx="1711224" cy="1247987"/>
          </a:xfrm>
          <a:prstGeom prst="rect">
            <a:avLst/>
          </a:prstGeom>
        </p:spPr>
      </p:pic>
      <p:cxnSp>
        <p:nvCxnSpPr>
          <p:cNvPr id="69" name="Curved Connector 54">
            <a:extLst>
              <a:ext uri="{FF2B5EF4-FFF2-40B4-BE49-F238E27FC236}">
                <a16:creationId xmlns:a16="http://schemas.microsoft.com/office/drawing/2014/main" id="{7CB610D3-B6C7-4682-1744-5D3748E12879}"/>
              </a:ext>
            </a:extLst>
          </p:cNvPr>
          <p:cNvCxnSpPr>
            <a:cxnSpLocks/>
            <a:stCxn id="84" idx="6"/>
            <a:endCxn id="73" idx="2"/>
          </p:cNvCxnSpPr>
          <p:nvPr/>
        </p:nvCxnSpPr>
        <p:spPr>
          <a:xfrm flipH="1" flipV="1">
            <a:off x="16880887" y="7101015"/>
            <a:ext cx="3711421" cy="2069291"/>
          </a:xfrm>
          <a:prstGeom prst="curvedConnector4">
            <a:avLst>
              <a:gd name="adj1" fmla="val -6159"/>
              <a:gd name="adj2" fmla="val 72803"/>
            </a:avLst>
          </a:prstGeom>
          <a:ln>
            <a:prstDash val="sysDot"/>
            <a:tailEnd type="triangle"/>
          </a:ln>
        </p:spPr>
        <p:style>
          <a:lnRef idx="2">
            <a:schemeClr val="accent3"/>
          </a:lnRef>
          <a:fillRef idx="0">
            <a:schemeClr val="accent3"/>
          </a:fillRef>
          <a:effectRef idx="1">
            <a:schemeClr val="accent3"/>
          </a:effectRef>
          <a:fontRef idx="minor">
            <a:schemeClr val="tx1"/>
          </a:fontRef>
        </p:style>
      </p:cxnSp>
      <p:sp>
        <p:nvSpPr>
          <p:cNvPr id="70" name="TextBox 69">
            <a:extLst>
              <a:ext uri="{FF2B5EF4-FFF2-40B4-BE49-F238E27FC236}">
                <a16:creationId xmlns:a16="http://schemas.microsoft.com/office/drawing/2014/main" id="{EB205638-6094-584D-C0B5-D0533C0FBB4B}"/>
              </a:ext>
            </a:extLst>
          </p:cNvPr>
          <p:cNvSpPr txBox="1"/>
          <p:nvPr/>
        </p:nvSpPr>
        <p:spPr>
          <a:xfrm>
            <a:off x="20469534" y="7913298"/>
            <a:ext cx="1388107" cy="422648"/>
          </a:xfrm>
          <a:prstGeom prst="rect">
            <a:avLst/>
          </a:prstGeom>
          <a:noFill/>
        </p:spPr>
        <p:txBody>
          <a:bodyPr wrap="none" rtlCol="0">
            <a:spAutoFit/>
          </a:bodyPr>
          <a:lstStyle/>
          <a:p>
            <a:pPr algn="l" defTabSz="914400" hangingPunct="1"/>
            <a:r>
              <a:rPr lang="en-US" sz="2400" i="1" kern="1200" dirty="0">
                <a:solidFill>
                  <a:srgbClr val="FFFFFB"/>
                </a:solidFill>
                <a:latin typeface="Stellar" panose="02000506040000020004" pitchFamily="2" charset="0"/>
                <a:ea typeface="+mn-ea"/>
                <a:cs typeface="+mn-cs"/>
              </a:rPr>
              <a:t>Mentoring</a:t>
            </a:r>
            <a:r>
              <a:rPr lang="en-US" sz="2000" b="0" i="1" kern="1200" dirty="0">
                <a:solidFill>
                  <a:srgbClr val="FFFFFB"/>
                </a:solidFill>
                <a:latin typeface="Stellar" panose="02000506040000020004" pitchFamily="2" charset="0"/>
                <a:ea typeface="+mn-ea"/>
                <a:cs typeface="+mn-cs"/>
              </a:rPr>
              <a:t> </a:t>
            </a:r>
          </a:p>
        </p:txBody>
      </p:sp>
      <p:cxnSp>
        <p:nvCxnSpPr>
          <p:cNvPr id="92" name="Curved Connector 75">
            <a:extLst>
              <a:ext uri="{FF2B5EF4-FFF2-40B4-BE49-F238E27FC236}">
                <a16:creationId xmlns:a16="http://schemas.microsoft.com/office/drawing/2014/main" id="{99E247A6-739C-4777-4221-9176D7B8715F}"/>
              </a:ext>
            </a:extLst>
          </p:cNvPr>
          <p:cNvCxnSpPr>
            <a:cxnSpLocks/>
            <a:stCxn id="89" idx="3"/>
            <a:endCxn id="84" idx="5"/>
          </p:cNvCxnSpPr>
          <p:nvPr/>
        </p:nvCxnSpPr>
        <p:spPr>
          <a:xfrm flipV="1">
            <a:off x="16468525" y="9837620"/>
            <a:ext cx="3689688" cy="505498"/>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cxnSp>
        <p:nvCxnSpPr>
          <p:cNvPr id="93" name="Curved Connector 78">
            <a:extLst>
              <a:ext uri="{FF2B5EF4-FFF2-40B4-BE49-F238E27FC236}">
                <a16:creationId xmlns:a16="http://schemas.microsoft.com/office/drawing/2014/main" id="{C5562501-075C-05D2-DBEB-E9FD2EE3F926}"/>
              </a:ext>
            </a:extLst>
          </p:cNvPr>
          <p:cNvCxnSpPr>
            <a:cxnSpLocks/>
            <a:stCxn id="88" idx="1"/>
            <a:endCxn id="83" idx="3"/>
          </p:cNvCxnSpPr>
          <p:nvPr/>
        </p:nvCxnSpPr>
        <p:spPr>
          <a:xfrm rot="10800000">
            <a:off x="8586724" y="9741144"/>
            <a:ext cx="4351747" cy="601974"/>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sp>
        <p:nvSpPr>
          <p:cNvPr id="94" name="Rectangle 93">
            <a:extLst>
              <a:ext uri="{FF2B5EF4-FFF2-40B4-BE49-F238E27FC236}">
                <a16:creationId xmlns:a16="http://schemas.microsoft.com/office/drawing/2014/main" id="{4CB12220-ADA3-7036-738B-9CED9D86B784}"/>
              </a:ext>
            </a:extLst>
          </p:cNvPr>
          <p:cNvSpPr/>
          <p:nvPr/>
        </p:nvSpPr>
        <p:spPr>
          <a:xfrm>
            <a:off x="6157849" y="10665636"/>
            <a:ext cx="16922070" cy="944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defTabSz="914400" hangingPunct="1"/>
            <a:r>
              <a:rPr lang="en-US" sz="3600" kern="1200" dirty="0">
                <a:solidFill>
                  <a:srgbClr val="FFFFFB"/>
                </a:solidFill>
                <a:latin typeface="Stellar" panose="02000506040000020004" pitchFamily="2" charset="0"/>
              </a:rPr>
              <a:t>SPACE SCIENCE AND TECHNOLOGY CENTRE</a:t>
            </a:r>
          </a:p>
        </p:txBody>
      </p:sp>
      <p:pic>
        <p:nvPicPr>
          <p:cNvPr id="6" name="Graphic 5">
            <a:extLst>
              <a:ext uri="{FF2B5EF4-FFF2-40B4-BE49-F238E27FC236}">
                <a16:creationId xmlns:a16="http://schemas.microsoft.com/office/drawing/2014/main" id="{CE1ED5F0-A3AE-9A4D-6939-1C1173612FBE}"/>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655129" y="573214"/>
            <a:ext cx="3849582" cy="981266"/>
          </a:xfrm>
          <a:prstGeom prst="rect">
            <a:avLst/>
          </a:prstGeom>
        </p:spPr>
      </p:pic>
      <p:pic>
        <p:nvPicPr>
          <p:cNvPr id="7" name="Graphic 6">
            <a:extLst>
              <a:ext uri="{FF2B5EF4-FFF2-40B4-BE49-F238E27FC236}">
                <a16:creationId xmlns:a16="http://schemas.microsoft.com/office/drawing/2014/main" id="{90F0E5F1-5E8F-B17E-DCEC-803F8AB85081}"/>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14706127" y="11887200"/>
            <a:ext cx="8785998" cy="1388963"/>
          </a:xfrm>
          <a:prstGeom prst="rect">
            <a:avLst/>
          </a:prstGeom>
        </p:spPr>
      </p:pic>
      <p:sp>
        <p:nvSpPr>
          <p:cNvPr id="51" name="Rectangle 50">
            <a:extLst>
              <a:ext uri="{FF2B5EF4-FFF2-40B4-BE49-F238E27FC236}">
                <a16:creationId xmlns:a16="http://schemas.microsoft.com/office/drawing/2014/main" id="{68459E20-7C7F-F402-2252-68B90A14FC38}"/>
              </a:ext>
            </a:extLst>
          </p:cNvPr>
          <p:cNvSpPr/>
          <p:nvPr/>
        </p:nvSpPr>
        <p:spPr>
          <a:xfrm rot="5400000">
            <a:off x="13298516" y="-1150558"/>
            <a:ext cx="2473269" cy="15182852"/>
          </a:xfrm>
          <a:prstGeom prst="rect">
            <a:avLst/>
          </a:prstGeom>
          <a:solidFill>
            <a:schemeClr val="accent1">
              <a:alpha val="4358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hangingPunct="1"/>
            <a:endParaRPr lang="en-US" sz="2400" b="0" kern="1200" dirty="0">
              <a:solidFill>
                <a:srgbClr val="FFFFFB"/>
              </a:solidFill>
              <a:latin typeface="Stellar" panose="02000506040000020004" pitchFamily="2" charset="0"/>
            </a:endParaRPr>
          </a:p>
        </p:txBody>
      </p:sp>
      <p:pic>
        <p:nvPicPr>
          <p:cNvPr id="71" name="Picture 70">
            <a:extLst>
              <a:ext uri="{FF2B5EF4-FFF2-40B4-BE49-F238E27FC236}">
                <a16:creationId xmlns:a16="http://schemas.microsoft.com/office/drawing/2014/main" id="{31911180-15C4-D9F0-1359-294CF480A08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1038379" y="5351033"/>
            <a:ext cx="1925126" cy="1370468"/>
          </a:xfrm>
          <a:prstGeom prst="rect">
            <a:avLst/>
          </a:prstGeom>
        </p:spPr>
      </p:pic>
      <p:sp>
        <p:nvSpPr>
          <p:cNvPr id="72" name="TextBox 71">
            <a:extLst>
              <a:ext uri="{FF2B5EF4-FFF2-40B4-BE49-F238E27FC236}">
                <a16:creationId xmlns:a16="http://schemas.microsoft.com/office/drawing/2014/main" id="{BF3D241C-CC8B-F7BC-C765-38B39F8D4D7A}"/>
              </a:ext>
            </a:extLst>
          </p:cNvPr>
          <p:cNvSpPr txBox="1"/>
          <p:nvPr/>
        </p:nvSpPr>
        <p:spPr>
          <a:xfrm>
            <a:off x="10848470" y="6653947"/>
            <a:ext cx="2360711" cy="954107"/>
          </a:xfrm>
          <a:prstGeom prst="rect">
            <a:avLst/>
          </a:prstGeom>
          <a:noFill/>
        </p:spPr>
        <p:txBody>
          <a:bodyPr wrap="none" rtlCol="0">
            <a:spAutoFit/>
          </a:bodyPr>
          <a:lstStyle/>
          <a:p>
            <a:pPr defTabSz="914400" hangingPunct="1"/>
            <a:r>
              <a:rPr lang="en-US" sz="2800" kern="1200" dirty="0">
                <a:solidFill>
                  <a:srgbClr val="FFFFFB"/>
                </a:solidFill>
                <a:latin typeface="Stellar" panose="02000506040000020004" pitchFamily="2" charset="0"/>
                <a:ea typeface="+mn-ea"/>
                <a:cs typeface="+mn-cs"/>
              </a:rPr>
              <a:t>Amateur Radio</a:t>
            </a:r>
          </a:p>
          <a:p>
            <a:pPr defTabSz="914400" hangingPunct="1"/>
            <a:r>
              <a:rPr lang="en-US" sz="2800" kern="1200" dirty="0">
                <a:solidFill>
                  <a:srgbClr val="FFFFFB"/>
                </a:solidFill>
                <a:latin typeface="Stellar" panose="02000506040000020004" pitchFamily="2" charset="0"/>
                <a:ea typeface="+mn-ea"/>
                <a:cs typeface="+mn-cs"/>
              </a:rPr>
              <a:t>Ground Station</a:t>
            </a:r>
          </a:p>
        </p:txBody>
      </p:sp>
      <p:sp>
        <p:nvSpPr>
          <p:cNvPr id="73" name="TextBox 72">
            <a:extLst>
              <a:ext uri="{FF2B5EF4-FFF2-40B4-BE49-F238E27FC236}">
                <a16:creationId xmlns:a16="http://schemas.microsoft.com/office/drawing/2014/main" id="{7546AF84-C62B-D4D2-286B-054DAFCE5C8C}"/>
              </a:ext>
            </a:extLst>
          </p:cNvPr>
          <p:cNvSpPr txBox="1"/>
          <p:nvPr/>
        </p:nvSpPr>
        <p:spPr>
          <a:xfrm>
            <a:off x="15659089" y="5531355"/>
            <a:ext cx="2443596" cy="1569660"/>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Payload Development</a:t>
            </a:r>
          </a:p>
          <a:p>
            <a:pPr algn="l" defTabSz="914400" hangingPunct="1"/>
            <a:r>
              <a:rPr lang="en-US" kern="1200" dirty="0">
                <a:solidFill>
                  <a:srgbClr val="FFFFFB"/>
                </a:solidFill>
                <a:latin typeface="Stellar" panose="02000506040000020004" pitchFamily="2" charset="0"/>
                <a:ea typeface="+mn-ea"/>
                <a:cs typeface="+mn-cs"/>
              </a:rPr>
              <a:t>Kit</a:t>
            </a:r>
          </a:p>
        </p:txBody>
      </p:sp>
      <p:pic>
        <p:nvPicPr>
          <p:cNvPr id="75" name="Picture 74">
            <a:extLst>
              <a:ext uri="{FF2B5EF4-FFF2-40B4-BE49-F238E27FC236}">
                <a16:creationId xmlns:a16="http://schemas.microsoft.com/office/drawing/2014/main" id="{C8B44D6D-ADEE-BB7E-D678-8A84DC98C63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rot="20332926">
            <a:off x="8037115" y="5570066"/>
            <a:ext cx="2090446" cy="1757491"/>
          </a:xfrm>
          <a:prstGeom prst="ellipse">
            <a:avLst/>
          </a:prstGeom>
        </p:spPr>
      </p:pic>
      <p:sp>
        <p:nvSpPr>
          <p:cNvPr id="76" name="TextBox 75">
            <a:extLst>
              <a:ext uri="{FF2B5EF4-FFF2-40B4-BE49-F238E27FC236}">
                <a16:creationId xmlns:a16="http://schemas.microsoft.com/office/drawing/2014/main" id="{061E73F2-23D9-C633-0A58-B5D3479EEAFD}"/>
              </a:ext>
            </a:extLst>
          </p:cNvPr>
          <p:cNvSpPr txBox="1"/>
          <p:nvPr/>
        </p:nvSpPr>
        <p:spPr>
          <a:xfrm>
            <a:off x="7209444" y="5287596"/>
            <a:ext cx="2273601" cy="986179"/>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Curriculum Activities </a:t>
            </a:r>
          </a:p>
        </p:txBody>
      </p:sp>
      <p:cxnSp>
        <p:nvCxnSpPr>
          <p:cNvPr id="59" name="Straight Arrow Connector 58">
            <a:extLst>
              <a:ext uri="{FF2B5EF4-FFF2-40B4-BE49-F238E27FC236}">
                <a16:creationId xmlns:a16="http://schemas.microsoft.com/office/drawing/2014/main" id="{D2D9F3F1-DE4F-CDCA-58B2-CEC7FCDC9F8A}"/>
              </a:ext>
            </a:extLst>
          </p:cNvPr>
          <p:cNvCxnSpPr>
            <a:cxnSpLocks/>
          </p:cNvCxnSpPr>
          <p:nvPr/>
        </p:nvCxnSpPr>
        <p:spPr>
          <a:xfrm flipH="1">
            <a:off x="14690027" y="7468113"/>
            <a:ext cx="5227" cy="5837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CB2EDD-54D8-95AA-2F67-C36B2EDEA943}"/>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10000" b="90000" l="10000" r="90000">
                        <a14:foregroundMark x1="20268" y1="13672" x2="12697" y2="18066"/>
                        <a14:foregroundMark x1="12697" y1="18066" x2="11881" y2="23633"/>
                        <a14:foregroundMark x1="12988" y1="12695" x2="12289" y2="49219"/>
                        <a14:foregroundMark x1="27723" y1="12256" x2="54630" y2="12598"/>
                        <a14:foregroundMark x1="54630" y1="12598" x2="75655" y2="12207"/>
                        <a14:foregroundMark x1="75655" y1="12207" x2="78451" y2="12207"/>
                        <a14:foregroundMark x1="19278" y1="11426" x2="32149" y2="11816"/>
                        <a14:foregroundMark x1="32149" y1="11816" x2="42167" y2="11621"/>
                        <a14:foregroundMark x1="42167" y1="11621" x2="53058" y2="12158"/>
                        <a14:foregroundMark x1="53058" y1="12158" x2="68666" y2="11719"/>
                        <a14:foregroundMark x1="68666" y1="11719" x2="75830" y2="12012"/>
                        <a14:foregroundMark x1="80489" y1="12012" x2="87070" y2="17920"/>
                        <a14:foregroundMark x1="87070" y1="17920" x2="86255" y2="21045"/>
                        <a14:foregroundMark x1="81538" y1="11523" x2="86197" y2="16992"/>
                        <a14:foregroundMark x1="86080" y1="12256" x2="86605" y2="16504"/>
                        <a14:foregroundMark x1="14502" y1="12256" x2="10600" y2="13135"/>
                        <a14:foregroundMark x1="12871" y1="12207" x2="15434" y2="11914"/>
                        <a14:foregroundMark x1="86197" y1="43799" x2="86605" y2="37305"/>
                      </a14:backgroundRemoval>
                    </a14:imgEffect>
                  </a14:imgLayer>
                </a14:imgProps>
              </a:ext>
              <a:ext uri="{28A0092B-C50C-407E-A947-70E740481C1C}">
                <a14:useLocalDpi xmlns:a14="http://schemas.microsoft.com/office/drawing/2010/main"/>
              </a:ext>
            </a:extLst>
          </a:blip>
          <a:stretch>
            <a:fillRect/>
          </a:stretch>
        </p:blipFill>
        <p:spPr>
          <a:xfrm>
            <a:off x="13690128" y="5374809"/>
            <a:ext cx="1811968" cy="2161278"/>
          </a:xfrm>
          <a:prstGeom prst="rect">
            <a:avLst/>
          </a:prstGeom>
        </p:spPr>
      </p:pic>
      <p:pic>
        <p:nvPicPr>
          <p:cNvPr id="14" name="Picture 13">
            <a:extLst>
              <a:ext uri="{FF2B5EF4-FFF2-40B4-BE49-F238E27FC236}">
                <a16:creationId xmlns:a16="http://schemas.microsoft.com/office/drawing/2014/main" id="{634DEC9E-E270-A053-2523-C17D81763D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1954209"/>
            <a:ext cx="979025" cy="1522189"/>
          </a:xfrm>
          <a:prstGeom prst="rect">
            <a:avLst/>
          </a:prstGeom>
        </p:spPr>
      </p:pic>
      <p:pic>
        <p:nvPicPr>
          <p:cNvPr id="15" name="Picture 14">
            <a:extLst>
              <a:ext uri="{FF2B5EF4-FFF2-40B4-BE49-F238E27FC236}">
                <a16:creationId xmlns:a16="http://schemas.microsoft.com/office/drawing/2014/main" id="{D5CBCB60-54A7-1446-83AA-0DF3AF7C2BE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412" y="7949714"/>
            <a:ext cx="979025" cy="1522189"/>
          </a:xfrm>
          <a:prstGeom prst="rect">
            <a:avLst/>
          </a:prstGeom>
        </p:spPr>
      </p:pic>
      <p:sp>
        <p:nvSpPr>
          <p:cNvPr id="17" name="TextBox 16">
            <a:extLst>
              <a:ext uri="{FF2B5EF4-FFF2-40B4-BE49-F238E27FC236}">
                <a16:creationId xmlns:a16="http://schemas.microsoft.com/office/drawing/2014/main" id="{D780786C-AFC3-369B-FBBC-5D356372804A}"/>
              </a:ext>
            </a:extLst>
          </p:cNvPr>
          <p:cNvSpPr txBox="1"/>
          <p:nvPr/>
        </p:nvSpPr>
        <p:spPr>
          <a:xfrm>
            <a:off x="20100051" y="5488946"/>
            <a:ext cx="1949722" cy="1569660"/>
          </a:xfrm>
          <a:prstGeom prst="rect">
            <a:avLst/>
          </a:prstGeom>
          <a:noFill/>
        </p:spPr>
        <p:txBody>
          <a:bodyPr wrap="square" rtlCol="0">
            <a:spAutoFit/>
          </a:bodyPr>
          <a:lstStyle/>
          <a:p>
            <a:pPr algn="l" defTabSz="914400" hangingPunct="1"/>
            <a:r>
              <a:rPr lang="en-US" kern="1200" dirty="0">
                <a:solidFill>
                  <a:srgbClr val="FFFFFB"/>
                </a:solidFill>
                <a:latin typeface="Stellar" panose="02000506040000020004" pitchFamily="2" charset="0"/>
                <a:ea typeface="+mn-ea"/>
                <a:cs typeface="+mn-cs"/>
              </a:rPr>
              <a:t>School</a:t>
            </a:r>
          </a:p>
          <a:p>
            <a:pPr algn="l" defTabSz="914400" hangingPunct="1"/>
            <a:r>
              <a:rPr lang="en-US" kern="1200" dirty="0">
                <a:solidFill>
                  <a:srgbClr val="FFFFFB"/>
                </a:solidFill>
                <a:latin typeface="Stellar" panose="02000506040000020004" pitchFamily="2" charset="0"/>
                <a:ea typeface="+mn-ea"/>
                <a:cs typeface="+mn-cs"/>
              </a:rPr>
              <a:t>Holiday</a:t>
            </a:r>
          </a:p>
          <a:p>
            <a:pPr algn="l" defTabSz="914400" hangingPunct="1"/>
            <a:r>
              <a:rPr lang="en-US" kern="1200" dirty="0">
                <a:solidFill>
                  <a:srgbClr val="FFFFFB"/>
                </a:solidFill>
                <a:latin typeface="Stellar" panose="02000506040000020004" pitchFamily="2" charset="0"/>
                <a:ea typeface="+mn-ea"/>
                <a:cs typeface="+mn-cs"/>
              </a:rPr>
              <a:t>Programs</a:t>
            </a:r>
          </a:p>
        </p:txBody>
      </p:sp>
      <p:sp>
        <p:nvSpPr>
          <p:cNvPr id="18" name="TextBox 17">
            <a:extLst>
              <a:ext uri="{FF2B5EF4-FFF2-40B4-BE49-F238E27FC236}">
                <a16:creationId xmlns:a16="http://schemas.microsoft.com/office/drawing/2014/main" id="{82E7CCCC-2376-3218-E7D4-955CAD95ECAB}"/>
              </a:ext>
            </a:extLst>
          </p:cNvPr>
          <p:cNvSpPr txBox="1"/>
          <p:nvPr/>
        </p:nvSpPr>
        <p:spPr>
          <a:xfrm>
            <a:off x="831516" y="12223890"/>
            <a:ext cx="9720951" cy="715581"/>
          </a:xfrm>
          <a:prstGeom prst="rect">
            <a:avLst/>
          </a:prstGeom>
          <a:noFill/>
        </p:spPr>
        <p:txBody>
          <a:bodyPr wrap="square" rtlCol="0">
            <a:spAutoFit/>
          </a:bodyPr>
          <a:lstStyle/>
          <a:p>
            <a:pPr algn="l">
              <a:lnSpc>
                <a:spcPct val="150000"/>
              </a:lnSpc>
            </a:pPr>
            <a:r>
              <a:rPr lang="en-AU" sz="3600" b="0" dirty="0">
                <a:solidFill>
                  <a:schemeClr val="tx1"/>
                </a:solidFill>
                <a:latin typeface="Stellar" panose="02000506040000020004" pitchFamily="2" charset="0"/>
              </a:rPr>
              <a:t>Original Slide Design: Lorian Marshall</a:t>
            </a:r>
          </a:p>
        </p:txBody>
      </p:sp>
      <p:sp>
        <p:nvSpPr>
          <p:cNvPr id="23" name="TITLE ALL CAPS">
            <a:extLst>
              <a:ext uri="{FF2B5EF4-FFF2-40B4-BE49-F238E27FC236}">
                <a16:creationId xmlns:a16="http://schemas.microsoft.com/office/drawing/2014/main" id="{983BB5E5-966B-3FF3-BDCF-4B1EAC9F1885}"/>
              </a:ext>
            </a:extLst>
          </p:cNvPr>
          <p:cNvSpPr txBox="1"/>
          <p:nvPr/>
        </p:nvSpPr>
        <p:spPr>
          <a:xfrm>
            <a:off x="5157932" y="3592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tx1"/>
                </a:solidFill>
                <a:latin typeface="Ailerons" panose="00000500000000000000" pitchFamily="50" charset="0"/>
              </a:rPr>
              <a:t>THE BINARX ECOSYSTEM</a:t>
            </a:r>
            <a:endParaRPr lang="en-US" sz="8000" dirty="0">
              <a:solidFill>
                <a:schemeClr val="tx1"/>
              </a:solidFill>
              <a:latin typeface="Ailerons" panose="00000500000000000000" pitchFamily="50" charset="0"/>
            </a:endParaRPr>
          </a:p>
        </p:txBody>
      </p:sp>
      <p:cxnSp>
        <p:nvCxnSpPr>
          <p:cNvPr id="54" name="Straight Arrow Connector 53">
            <a:extLst>
              <a:ext uri="{FF2B5EF4-FFF2-40B4-BE49-F238E27FC236}">
                <a16:creationId xmlns:a16="http://schemas.microsoft.com/office/drawing/2014/main" id="{F848AB62-67BE-4456-0733-BFFB3F3E1FA0}"/>
              </a:ext>
            </a:extLst>
          </p:cNvPr>
          <p:cNvCxnSpPr>
            <a:cxnSpLocks/>
            <a:stCxn id="53" idx="0"/>
          </p:cNvCxnSpPr>
          <p:nvPr/>
        </p:nvCxnSpPr>
        <p:spPr>
          <a:xfrm flipH="1">
            <a:off x="14586835" y="3156213"/>
            <a:ext cx="6844" cy="49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3EC2D1-7DFE-F5DE-A3D2-0CDBC65B6E3C}"/>
              </a:ext>
            </a:extLst>
          </p:cNvPr>
          <p:cNvSpPr txBox="1"/>
          <p:nvPr/>
        </p:nvSpPr>
        <p:spPr>
          <a:xfrm>
            <a:off x="13813147" y="3447359"/>
            <a:ext cx="1537912" cy="535354"/>
          </a:xfrm>
          <a:prstGeom prst="rect">
            <a:avLst/>
          </a:prstGeom>
          <a:noFill/>
        </p:spPr>
        <p:txBody>
          <a:bodyPr wrap="none" rtlCol="0">
            <a:spAutoFit/>
          </a:bodyPr>
          <a:lstStyle/>
          <a:p>
            <a:pPr algn="l" defTabSz="914400" hangingPunct="1"/>
            <a:r>
              <a:rPr lang="en-US" kern="1200" dirty="0" err="1">
                <a:solidFill>
                  <a:srgbClr val="FFFFFB"/>
                </a:solidFill>
                <a:latin typeface="Stellar" panose="02000506040000020004" pitchFamily="2" charset="0"/>
                <a:ea typeface="+mn-ea"/>
                <a:cs typeface="+mn-cs"/>
              </a:rPr>
              <a:t>BinarBox</a:t>
            </a:r>
            <a:endParaRPr lang="en-US" sz="2400" kern="1200" dirty="0">
              <a:solidFill>
                <a:srgbClr val="FFFFFB"/>
              </a:solidFill>
              <a:latin typeface="Stellar" panose="02000506040000020004" pitchFamily="2" charset="0"/>
              <a:ea typeface="+mn-ea"/>
              <a:cs typeface="+mn-cs"/>
            </a:endParaRPr>
          </a:p>
        </p:txBody>
      </p:sp>
      <p:cxnSp>
        <p:nvCxnSpPr>
          <p:cNvPr id="30" name="Curved Connector 54">
            <a:extLst>
              <a:ext uri="{FF2B5EF4-FFF2-40B4-BE49-F238E27FC236}">
                <a16:creationId xmlns:a16="http://schemas.microsoft.com/office/drawing/2014/main" id="{62DA0FC1-246B-823D-4B10-0E4E0E9B24D8}"/>
              </a:ext>
            </a:extLst>
          </p:cNvPr>
          <p:cNvCxnSpPr>
            <a:cxnSpLocks/>
            <a:stCxn id="84" idx="6"/>
          </p:cNvCxnSpPr>
          <p:nvPr/>
        </p:nvCxnSpPr>
        <p:spPr>
          <a:xfrm flipV="1">
            <a:off x="20592308" y="7155614"/>
            <a:ext cx="150391" cy="2014692"/>
          </a:xfrm>
          <a:prstGeom prst="curved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pic>
        <p:nvPicPr>
          <p:cNvPr id="39" name="Picture 38" descr="A person holding a model rocket&#10;&#10;Description automatically generated">
            <a:extLst>
              <a:ext uri="{FF2B5EF4-FFF2-40B4-BE49-F238E27FC236}">
                <a16:creationId xmlns:a16="http://schemas.microsoft.com/office/drawing/2014/main" id="{ABF3649A-091A-2FAB-7679-35BB2494987A}"/>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8664010" y="5509624"/>
            <a:ext cx="1128674" cy="1978016"/>
          </a:xfrm>
          <a:prstGeom prst="rect">
            <a:avLst/>
          </a:prstGeom>
        </p:spPr>
      </p:pic>
    </p:spTree>
    <p:extLst>
      <p:ext uri="{BB962C8B-B14F-4D97-AF65-F5344CB8AC3E}">
        <p14:creationId xmlns:p14="http://schemas.microsoft.com/office/powerpoint/2010/main" val="331125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7D26711-AEE0-EBB4-A091-1DEEFFD33A21}"/>
              </a:ext>
            </a:extLst>
          </p:cNvPr>
          <p:cNvGrpSpPr/>
          <p:nvPr/>
        </p:nvGrpSpPr>
        <p:grpSpPr>
          <a:xfrm>
            <a:off x="891250" y="2800772"/>
            <a:ext cx="22721103" cy="7894236"/>
            <a:chOff x="801080" y="2800773"/>
            <a:chExt cx="21766656" cy="7423142"/>
          </a:xfrm>
        </p:grpSpPr>
        <p:pic>
          <p:nvPicPr>
            <p:cNvPr id="9" name="Picture 8">
              <a:extLst>
                <a:ext uri="{FF2B5EF4-FFF2-40B4-BE49-F238E27FC236}">
                  <a16:creationId xmlns:a16="http://schemas.microsoft.com/office/drawing/2014/main" id="{CA5B0FBC-DF7F-D64C-70A4-A864D684A5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080" y="2800773"/>
              <a:ext cx="4940304" cy="7423142"/>
            </a:xfrm>
            <a:prstGeom prst="rect">
              <a:avLst/>
            </a:prstGeom>
          </p:spPr>
        </p:pic>
        <p:pic>
          <p:nvPicPr>
            <p:cNvPr id="12" name="Picture 11">
              <a:extLst>
                <a:ext uri="{FF2B5EF4-FFF2-40B4-BE49-F238E27FC236}">
                  <a16:creationId xmlns:a16="http://schemas.microsoft.com/office/drawing/2014/main" id="{1460077F-5C26-5F6B-7F96-E274D999AD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7521" y="2800773"/>
              <a:ext cx="4940304" cy="7423142"/>
            </a:xfrm>
            <a:prstGeom prst="rect">
              <a:avLst/>
            </a:prstGeom>
          </p:spPr>
        </p:pic>
        <p:pic>
          <p:nvPicPr>
            <p:cNvPr id="14" name="Picture 13">
              <a:extLst>
                <a:ext uri="{FF2B5EF4-FFF2-40B4-BE49-F238E27FC236}">
                  <a16:creationId xmlns:a16="http://schemas.microsoft.com/office/drawing/2014/main" id="{30EB19D3-35B1-F588-9860-13D017EF43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13962" y="2800773"/>
              <a:ext cx="11153774" cy="7423142"/>
            </a:xfrm>
            <a:prstGeom prst="rect">
              <a:avLst/>
            </a:prstGeom>
          </p:spPr>
        </p:pic>
      </p:grpSp>
      <p:sp>
        <p:nvSpPr>
          <p:cNvPr id="3" name="TITLE ALL CAPS">
            <a:extLst>
              <a:ext uri="{FF2B5EF4-FFF2-40B4-BE49-F238E27FC236}">
                <a16:creationId xmlns:a16="http://schemas.microsoft.com/office/drawing/2014/main" id="{825102CD-C3D9-7AE1-51CD-8C5324D3AE5D}"/>
              </a:ext>
            </a:extLst>
          </p:cNvPr>
          <p:cNvSpPr txBox="1"/>
          <p:nvPr/>
        </p:nvSpPr>
        <p:spPr>
          <a:xfrm>
            <a:off x="5134782" y="336113"/>
            <a:ext cx="19249218"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16523955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00ECBC-07EA-2872-4EBD-114A02F231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0159" y="2800773"/>
            <a:ext cx="11153775" cy="7423142"/>
          </a:xfrm>
          <a:prstGeom prst="rect">
            <a:avLst/>
          </a:prstGeom>
        </p:spPr>
      </p:pic>
      <p:pic>
        <p:nvPicPr>
          <p:cNvPr id="5" name="Picture 4">
            <a:extLst>
              <a:ext uri="{FF2B5EF4-FFF2-40B4-BE49-F238E27FC236}">
                <a16:creationId xmlns:a16="http://schemas.microsoft.com/office/drawing/2014/main" id="{3DCB3167-6A6A-0B25-7387-384E65EBDB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29145" y="2800773"/>
            <a:ext cx="11153775" cy="7423142"/>
          </a:xfrm>
          <a:prstGeom prst="rect">
            <a:avLst/>
          </a:prstGeom>
        </p:spPr>
      </p:pic>
      <p:sp>
        <p:nvSpPr>
          <p:cNvPr id="3" name="TITLE ALL CAPS">
            <a:extLst>
              <a:ext uri="{FF2B5EF4-FFF2-40B4-BE49-F238E27FC236}">
                <a16:creationId xmlns:a16="http://schemas.microsoft.com/office/drawing/2014/main" id="{9E9395A2-E7D6-553B-88AB-2C5F2A9D6B24}"/>
              </a:ext>
            </a:extLst>
          </p:cNvPr>
          <p:cNvSpPr txBox="1"/>
          <p:nvPr/>
        </p:nvSpPr>
        <p:spPr>
          <a:xfrm>
            <a:off x="5134782" y="336113"/>
            <a:ext cx="19249218"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31152642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D65F31-AC7A-5E02-0449-AA07E341706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1079" y="3086632"/>
            <a:ext cx="22716769" cy="6219825"/>
          </a:xfrm>
          <a:prstGeom prst="rect">
            <a:avLst/>
          </a:prstGeom>
        </p:spPr>
      </p:pic>
      <p:sp>
        <p:nvSpPr>
          <p:cNvPr id="16" name="TITLE ALL CAPS">
            <a:extLst>
              <a:ext uri="{FF2B5EF4-FFF2-40B4-BE49-F238E27FC236}">
                <a16:creationId xmlns:a16="http://schemas.microsoft.com/office/drawing/2014/main" id="{199E12B0-F9AD-40C2-FA7F-D9C5C02E3A2E}"/>
              </a:ext>
            </a:extLst>
          </p:cNvPr>
          <p:cNvSpPr txBox="1"/>
          <p:nvPr/>
        </p:nvSpPr>
        <p:spPr>
          <a:xfrm>
            <a:off x="5134782" y="336113"/>
            <a:ext cx="19249218"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3800" dirty="0">
                <a:solidFill>
                  <a:schemeClr val="bg1"/>
                </a:solidFill>
                <a:latin typeface="Stellar" panose="02000506040000020004" pitchFamily="50" charset="0"/>
              </a:rPr>
              <a:t>BINARX PILOT: MAKING SPACE IN SERVICE OF OTHERS</a:t>
            </a:r>
          </a:p>
          <a:p>
            <a:pPr>
              <a:lnSpc>
                <a:spcPct val="100000"/>
              </a:lnSpc>
            </a:pPr>
            <a:r>
              <a:rPr lang="en-AU" sz="3800" dirty="0">
                <a:solidFill>
                  <a:schemeClr val="bg1"/>
                </a:solidFill>
                <a:latin typeface="Stellar" panose="02000506040000020004" pitchFamily="50" charset="0"/>
              </a:rPr>
              <a:t>PLAQUE PRESENTATION &amp; SPACE EVIRONMENT TESTING @ CURTIN UNIVERSITY DEC 13, 2023 </a:t>
            </a:r>
            <a:endParaRPr lang="en-US" sz="3800" dirty="0">
              <a:solidFill>
                <a:schemeClr val="bg1"/>
              </a:solidFill>
              <a:latin typeface="Stellar" panose="02000506040000020004" pitchFamily="50" charset="0"/>
            </a:endParaRPr>
          </a:p>
        </p:txBody>
      </p:sp>
    </p:spTree>
    <p:extLst>
      <p:ext uri="{BB962C8B-B14F-4D97-AF65-F5344CB8AC3E}">
        <p14:creationId xmlns:p14="http://schemas.microsoft.com/office/powerpoint/2010/main" val="37047673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
        <p:nvSpPr>
          <p:cNvPr id="12" name="Content Placeholder 2">
            <a:extLst>
              <a:ext uri="{FF2B5EF4-FFF2-40B4-BE49-F238E27FC236}">
                <a16:creationId xmlns:a16="http://schemas.microsoft.com/office/drawing/2014/main" id="{6A677B4D-45DE-4815-C71E-2232C7FF3B03}"/>
              </a:ext>
            </a:extLst>
          </p:cNvPr>
          <p:cNvSpPr txBox="1">
            <a:spLocks/>
          </p:cNvSpPr>
          <p:nvPr/>
        </p:nvSpPr>
        <p:spPr>
          <a:xfrm>
            <a:off x="838200" y="2210764"/>
            <a:ext cx="22362236"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None/>
            </a:pPr>
            <a:r>
              <a:rPr lang="en-AU" dirty="0">
                <a:solidFill>
                  <a:schemeClr val="bg1"/>
                </a:solidFill>
                <a:latin typeface="Stellar" panose="02000506040000020004" pitchFamily="50" charset="0"/>
              </a:rPr>
              <a:t>DURING THIS 10 DAY PROGRAM YOU WILL:</a:t>
            </a:r>
          </a:p>
          <a:p>
            <a:pPr lvl="1" hangingPunct="1"/>
            <a:r>
              <a:rPr lang="en-AU" dirty="0">
                <a:solidFill>
                  <a:schemeClr val="bg1"/>
                </a:solidFill>
                <a:latin typeface="Stellar" panose="02000506040000020004" pitchFamily="50" charset="0"/>
              </a:rPr>
              <a:t>Build a model rocket (one rocket each)</a:t>
            </a:r>
          </a:p>
          <a:p>
            <a:pPr lvl="1" hangingPunct="1"/>
            <a:r>
              <a:rPr lang="en-AU" dirty="0">
                <a:solidFill>
                  <a:schemeClr val="bg1"/>
                </a:solidFill>
                <a:latin typeface="Stellar" panose="02000506040000020004" pitchFamily="50" charset="0"/>
              </a:rPr>
              <a:t>In a team of 3+, build a payload (instrument) to record data during the flight of your model rocket.</a:t>
            </a:r>
          </a:p>
          <a:p>
            <a:pPr lvl="1" hangingPunct="1"/>
            <a:r>
              <a:rPr lang="en-AU" dirty="0">
                <a:solidFill>
                  <a:schemeClr val="bg1"/>
                </a:solidFill>
                <a:latin typeface="Stellar" panose="02000506040000020004" pitchFamily="50" charset="0"/>
              </a:rPr>
              <a:t>Design &amp; create awesome team t-shirts (optional but recommended!)</a:t>
            </a:r>
          </a:p>
          <a:p>
            <a:pPr lvl="1" hangingPunct="1"/>
            <a:r>
              <a:rPr lang="en-AU" dirty="0">
                <a:solidFill>
                  <a:schemeClr val="bg1"/>
                </a:solidFill>
                <a:latin typeface="Stellar" panose="02000506040000020004" pitchFamily="50" charset="0"/>
              </a:rPr>
              <a:t>Launch your rocket and collect data from the flight (parents and friends are welcome!)</a:t>
            </a:r>
          </a:p>
          <a:p>
            <a:pPr lvl="1" hangingPunct="1"/>
            <a:r>
              <a:rPr lang="en-AU" dirty="0">
                <a:solidFill>
                  <a:schemeClr val="bg1"/>
                </a:solidFill>
                <a:latin typeface="Stellar" panose="02000506040000020004" pitchFamily="50" charset="0"/>
              </a:rPr>
              <a:t>Make and present a poster communicating the results of your project</a:t>
            </a:r>
          </a:p>
        </p:txBody>
      </p:sp>
    </p:spTree>
    <p:extLst>
      <p:ext uri="{BB962C8B-B14F-4D97-AF65-F5344CB8AC3E}">
        <p14:creationId xmlns:p14="http://schemas.microsoft.com/office/powerpoint/2010/main" val="16872788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pic>
        <p:nvPicPr>
          <p:cNvPr id="1026" name="Picture 2">
            <a:extLst>
              <a:ext uri="{FF2B5EF4-FFF2-40B4-BE49-F238E27FC236}">
                <a16:creationId xmlns:a16="http://schemas.microsoft.com/office/drawing/2014/main" id="{BEF015EF-8BBE-1A01-EDE7-E126F0E32F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41691" y="2494189"/>
            <a:ext cx="6547736" cy="872762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a:extLst>
              <a:ext uri="{FF2B5EF4-FFF2-40B4-BE49-F238E27FC236}">
                <a16:creationId xmlns:a16="http://schemas.microsoft.com/office/drawing/2014/main" id="{3BD4422A-0B0A-B891-0058-C2A80CDFE2E6}"/>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descr="A group of rockets on a table&#10;&#10;Description automatically generated">
            <a:extLst>
              <a:ext uri="{FF2B5EF4-FFF2-40B4-BE49-F238E27FC236}">
                <a16:creationId xmlns:a16="http://schemas.microsoft.com/office/drawing/2014/main" id="{0278CE0E-7BEA-6EF7-95D1-50867E84CD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66116" y="2494189"/>
            <a:ext cx="6547931" cy="8727621"/>
          </a:xfrm>
          <a:prstGeom prst="rect">
            <a:avLst/>
          </a:prstGeom>
        </p:spPr>
      </p:pic>
      <p:pic>
        <p:nvPicPr>
          <p:cNvPr id="9" name="Picture 8" descr="A white tube with a circuit board and a computer keyboard&#10;&#10;Description automatically generated">
            <a:extLst>
              <a:ext uri="{FF2B5EF4-FFF2-40B4-BE49-F238E27FC236}">
                <a16:creationId xmlns:a16="http://schemas.microsoft.com/office/drawing/2014/main" id="{5BB4B095-2EA0-6ACA-F342-55FC82DAEE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7285" y="2494189"/>
            <a:ext cx="6547931" cy="8727621"/>
          </a:xfrm>
          <a:prstGeom prst="rect">
            <a:avLst/>
          </a:prstGeom>
        </p:spPr>
      </p:pic>
    </p:spTree>
    <p:extLst>
      <p:ext uri="{BB962C8B-B14F-4D97-AF65-F5344CB8AC3E}">
        <p14:creationId xmlns:p14="http://schemas.microsoft.com/office/powerpoint/2010/main" val="233912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
        <p:nvSpPr>
          <p:cNvPr id="2" name="AutoShape 4">
            <a:extLst>
              <a:ext uri="{FF2B5EF4-FFF2-40B4-BE49-F238E27FC236}">
                <a16:creationId xmlns:a16="http://schemas.microsoft.com/office/drawing/2014/main" id="{3BD4422A-0B0A-B891-0058-C2A80CDFE2E6}"/>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7" name="Online Media 6" title="GeorgiaLaunch 2">
            <a:hlinkClick r:id="" action="ppaction://media"/>
            <a:extLst>
              <a:ext uri="{FF2B5EF4-FFF2-40B4-BE49-F238E27FC236}">
                <a16:creationId xmlns:a16="http://schemas.microsoft.com/office/drawing/2014/main" id="{C74E3001-62BC-2A97-4EEB-7E85EBE4DB77}"/>
              </a:ext>
            </a:extLst>
          </p:cNvPr>
          <p:cNvPicPr>
            <a:picLocks noRot="1" noChangeAspect="1"/>
          </p:cNvPicPr>
          <p:nvPr>
            <a:videoFile r:link="rId1"/>
          </p:nvPr>
        </p:nvPicPr>
        <p:blipFill>
          <a:blip r:embed="rId4"/>
          <a:stretch>
            <a:fillRect/>
          </a:stretch>
        </p:blipFill>
        <p:spPr>
          <a:xfrm>
            <a:off x="4431043" y="2559165"/>
            <a:ext cx="15217113" cy="8597669"/>
          </a:xfrm>
          <a:prstGeom prst="rect">
            <a:avLst/>
          </a:prstGeom>
        </p:spPr>
      </p:pic>
    </p:spTree>
    <p:extLst>
      <p:ext uri="{BB962C8B-B14F-4D97-AF65-F5344CB8AC3E}">
        <p14:creationId xmlns:p14="http://schemas.microsoft.com/office/powerpoint/2010/main" val="3195571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A09059-76B0-328B-5584-71BBB7703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8197" y="6858000"/>
            <a:ext cx="7611761" cy="4657178"/>
          </a:xfrm>
          <a:prstGeom prst="rect">
            <a:avLst/>
          </a:prstGeom>
        </p:spPr>
      </p:pic>
      <p:pic>
        <p:nvPicPr>
          <p:cNvPr id="14" name="Picture 13">
            <a:extLst>
              <a:ext uri="{FF2B5EF4-FFF2-40B4-BE49-F238E27FC236}">
                <a16:creationId xmlns:a16="http://schemas.microsoft.com/office/drawing/2014/main" id="{C5932F60-F5A4-B102-BA89-218A84E1FB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39142" y="6858000"/>
            <a:ext cx="7032019" cy="4680001"/>
          </a:xfrm>
          <a:prstGeom prst="rect">
            <a:avLst/>
          </a:prstGeom>
        </p:spPr>
      </p:pic>
      <p:pic>
        <p:nvPicPr>
          <p:cNvPr id="18" name="Picture 17">
            <a:extLst>
              <a:ext uri="{FF2B5EF4-FFF2-40B4-BE49-F238E27FC236}">
                <a16:creationId xmlns:a16="http://schemas.microsoft.com/office/drawing/2014/main" id="{FE3F3325-276A-6220-3B60-3F584AB874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494079" y="6858000"/>
            <a:ext cx="7032019" cy="4680001"/>
          </a:xfrm>
          <a:prstGeom prst="rect">
            <a:avLst/>
          </a:prstGeom>
        </p:spPr>
      </p:pic>
      <p:pic>
        <p:nvPicPr>
          <p:cNvPr id="3" name="Picture 2">
            <a:extLst>
              <a:ext uri="{FF2B5EF4-FFF2-40B4-BE49-F238E27FC236}">
                <a16:creationId xmlns:a16="http://schemas.microsoft.com/office/drawing/2014/main" id="{F4C754CD-3D6F-CFEA-AA1A-EA6920508AE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7641" b="23287"/>
          <a:stretch/>
        </p:blipFill>
        <p:spPr>
          <a:xfrm>
            <a:off x="888197" y="1982179"/>
            <a:ext cx="22694723" cy="4392000"/>
          </a:xfrm>
          <a:prstGeom prst="rect">
            <a:avLst/>
          </a:prstGeom>
        </p:spPr>
      </p:pic>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SCHOOL HOLIDAY PROGRAM SUMMER 2024 </a:t>
            </a:r>
          </a:p>
        </p:txBody>
      </p:sp>
    </p:spTree>
    <p:extLst>
      <p:ext uri="{BB962C8B-B14F-4D97-AF65-F5344CB8AC3E}">
        <p14:creationId xmlns:p14="http://schemas.microsoft.com/office/powerpoint/2010/main" val="40775909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4"/>
            <a:ext cx="17320103" cy="1249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MEET YOUR INSTRUCTORS \ MEG</a:t>
            </a:r>
            <a:endParaRPr lang="en-US" sz="8000" dirty="0">
              <a:solidFill>
                <a:schemeClr val="bg1"/>
              </a:solidFill>
              <a:latin typeface="Ailerons" panose="00000500000000000000" pitchFamily="50" charset="0"/>
            </a:endParaRPr>
          </a:p>
        </p:txBody>
      </p:sp>
      <p:pic>
        <p:nvPicPr>
          <p:cNvPr id="7" name="Picture 6" descr="A person standing next to a large gold letter&#10;&#10;Description automatically generated">
            <a:extLst>
              <a:ext uri="{FF2B5EF4-FFF2-40B4-BE49-F238E27FC236}">
                <a16:creationId xmlns:a16="http://schemas.microsoft.com/office/drawing/2014/main" id="{3D75231C-857C-4E1F-EECC-0D9ECD673A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4952" y="2951546"/>
            <a:ext cx="7102108" cy="8464307"/>
          </a:xfrm>
          <a:prstGeom prst="rect">
            <a:avLst/>
          </a:prstGeom>
        </p:spPr>
      </p:pic>
      <p:pic>
        <p:nvPicPr>
          <p:cNvPr id="13" name="Picture 12" descr="A group of children posing for a picture&#10;&#10;Description automatically generated">
            <a:extLst>
              <a:ext uri="{FF2B5EF4-FFF2-40B4-BE49-F238E27FC236}">
                <a16:creationId xmlns:a16="http://schemas.microsoft.com/office/drawing/2014/main" id="{499F7924-097B-F09F-793B-73F7DD5D41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41669"/>
          <a:stretch/>
        </p:blipFill>
        <p:spPr>
          <a:xfrm>
            <a:off x="8854911" y="8583283"/>
            <a:ext cx="6674178" cy="2920249"/>
          </a:xfrm>
          <a:prstGeom prst="rect">
            <a:avLst/>
          </a:prstGeom>
        </p:spPr>
      </p:pic>
      <p:pic>
        <p:nvPicPr>
          <p:cNvPr id="15" name="Picture 14" descr="A group of people holding a trophy&#10;&#10;Description automatically generated">
            <a:extLst>
              <a:ext uri="{FF2B5EF4-FFF2-40B4-BE49-F238E27FC236}">
                <a16:creationId xmlns:a16="http://schemas.microsoft.com/office/drawing/2014/main" id="{9ACD0EFC-5395-523C-9EBF-FF4B75F4D6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436940" y="6482520"/>
            <a:ext cx="6674178" cy="5033443"/>
          </a:xfrm>
          <a:prstGeom prst="rect">
            <a:avLst/>
          </a:prstGeom>
        </p:spPr>
      </p:pic>
      <p:sp>
        <p:nvSpPr>
          <p:cNvPr id="16" name="Content Placeholder 2">
            <a:extLst>
              <a:ext uri="{FF2B5EF4-FFF2-40B4-BE49-F238E27FC236}">
                <a16:creationId xmlns:a16="http://schemas.microsoft.com/office/drawing/2014/main" id="{F94F8FED-E625-D98D-FF16-399DD9B579A7}"/>
              </a:ext>
            </a:extLst>
          </p:cNvPr>
          <p:cNvSpPr txBox="1">
            <a:spLocks/>
          </p:cNvSpPr>
          <p:nvPr/>
        </p:nvSpPr>
        <p:spPr>
          <a:xfrm>
            <a:off x="8627961" y="266871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Graphic Designer / Manufacturing Sector Project Manager</a:t>
            </a:r>
          </a:p>
        </p:txBody>
      </p:sp>
      <p:sp>
        <p:nvSpPr>
          <p:cNvPr id="20" name="Content Placeholder 2">
            <a:extLst>
              <a:ext uri="{FF2B5EF4-FFF2-40B4-BE49-F238E27FC236}">
                <a16:creationId xmlns:a16="http://schemas.microsoft.com/office/drawing/2014/main" id="{A1DB49ED-04B6-9284-C3A0-BA312CFEA703}"/>
              </a:ext>
            </a:extLst>
          </p:cNvPr>
          <p:cNvSpPr txBox="1">
            <a:spLocks/>
          </p:cNvSpPr>
          <p:nvPr/>
        </p:nvSpPr>
        <p:spPr>
          <a:xfrm>
            <a:off x="8627961" y="364969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LEGO Enthusiast – led me to becoming a FIRST LEGO League Volunteer &amp; Coach</a:t>
            </a:r>
          </a:p>
        </p:txBody>
      </p:sp>
      <p:sp>
        <p:nvSpPr>
          <p:cNvPr id="21" name="Content Placeholder 2">
            <a:extLst>
              <a:ext uri="{FF2B5EF4-FFF2-40B4-BE49-F238E27FC236}">
                <a16:creationId xmlns:a16="http://schemas.microsoft.com/office/drawing/2014/main" id="{9F6EEA03-3FC8-5832-BEC7-0FB72CDBC0E5}"/>
              </a:ext>
            </a:extLst>
          </p:cNvPr>
          <p:cNvSpPr txBox="1">
            <a:spLocks/>
          </p:cNvSpPr>
          <p:nvPr/>
        </p:nvSpPr>
        <p:spPr>
          <a:xfrm>
            <a:off x="8627961" y="5260995"/>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Aspiring LEGO Master </a:t>
            </a:r>
            <a:r>
              <a:rPr lang="en-AU" dirty="0">
                <a:solidFill>
                  <a:schemeClr val="bg1"/>
                </a:solidFill>
                <a:latin typeface="Stellar" panose="02000506040000020004" pitchFamily="50" charset="0"/>
                <a:sym typeface="Wingdings" panose="05000000000000000000" pitchFamily="2" charset="2"/>
              </a:rPr>
              <a:t></a:t>
            </a:r>
            <a:r>
              <a:rPr lang="en-AU" dirty="0">
                <a:solidFill>
                  <a:schemeClr val="bg1"/>
                </a:solidFill>
                <a:latin typeface="Stellar" panose="02000506040000020004" pitchFamily="50" charset="0"/>
              </a:rPr>
              <a:t> </a:t>
            </a:r>
          </a:p>
        </p:txBody>
      </p:sp>
      <p:sp>
        <p:nvSpPr>
          <p:cNvPr id="22" name="Content Placeholder 2">
            <a:extLst>
              <a:ext uri="{FF2B5EF4-FFF2-40B4-BE49-F238E27FC236}">
                <a16:creationId xmlns:a16="http://schemas.microsoft.com/office/drawing/2014/main" id="{369F38BF-DEAD-E169-FA1B-3A2B2D7160C1}"/>
              </a:ext>
            </a:extLst>
          </p:cNvPr>
          <p:cNvSpPr txBox="1">
            <a:spLocks/>
          </p:cNvSpPr>
          <p:nvPr/>
        </p:nvSpPr>
        <p:spPr>
          <a:xfrm>
            <a:off x="754803" y="1500977"/>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2000"/>
              </a:spcBef>
              <a:buNone/>
            </a:pPr>
            <a:r>
              <a:rPr lang="en-AU" dirty="0">
                <a:solidFill>
                  <a:schemeClr val="bg1"/>
                </a:solidFill>
                <a:latin typeface="Stellar" panose="02000506040000020004" pitchFamily="50" charset="0"/>
              </a:rPr>
              <a:t>BinarX Outreach Program Co-Ordinator, Curtin University</a:t>
            </a:r>
          </a:p>
        </p:txBody>
      </p:sp>
    </p:spTree>
    <p:extLst>
      <p:ext uri="{BB962C8B-B14F-4D97-AF65-F5344CB8AC3E}">
        <p14:creationId xmlns:p14="http://schemas.microsoft.com/office/powerpoint/2010/main" val="33417668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10" name="TITLE ALL CAPS">
            <a:extLst>
              <a:ext uri="{FF2B5EF4-FFF2-40B4-BE49-F238E27FC236}">
                <a16:creationId xmlns:a16="http://schemas.microsoft.com/office/drawing/2014/main" id="{56FF28F9-F55E-07C5-65A9-29B1AA39CB96}"/>
              </a:ext>
            </a:extLst>
          </p:cNvPr>
          <p:cNvSpPr txBox="1"/>
          <p:nvPr/>
        </p:nvSpPr>
        <p:spPr>
          <a:xfrm>
            <a:off x="5157932" y="745586"/>
            <a:ext cx="18042504" cy="835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r>
              <a:rPr lang="en-US" sz="6600" dirty="0">
                <a:solidFill>
                  <a:schemeClr val="bg1"/>
                </a:solidFill>
                <a:latin typeface="Ailerons" panose="00000500000000000000" pitchFamily="50" charset="0"/>
              </a:rPr>
              <a:t>LET’s GET STARTED!</a:t>
            </a:r>
          </a:p>
        </p:txBody>
      </p:sp>
      <p:sp>
        <p:nvSpPr>
          <p:cNvPr id="12" name="Content Placeholder 2">
            <a:extLst>
              <a:ext uri="{FF2B5EF4-FFF2-40B4-BE49-F238E27FC236}">
                <a16:creationId xmlns:a16="http://schemas.microsoft.com/office/drawing/2014/main" id="{6A677B4D-45DE-4815-C71E-2232C7FF3B03}"/>
              </a:ext>
            </a:extLst>
          </p:cNvPr>
          <p:cNvSpPr txBox="1">
            <a:spLocks/>
          </p:cNvSpPr>
          <p:nvPr/>
        </p:nvSpPr>
        <p:spPr>
          <a:xfrm>
            <a:off x="838200" y="2210764"/>
            <a:ext cx="22362236" cy="8067555"/>
          </a:xfrm>
          <a:prstGeom prst="rect">
            <a:avLst/>
          </a:prstGeom>
        </p:spPr>
        <p:txBody>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lvl="1" hangingPunct="1"/>
            <a:r>
              <a:rPr lang="en-AU" dirty="0">
                <a:solidFill>
                  <a:schemeClr val="bg1"/>
                </a:solidFill>
                <a:latin typeface="Stellar" panose="02000506040000020004" pitchFamily="50" charset="0"/>
              </a:rPr>
              <a:t>Name, Year Level, Favourite Space-Related TV Show, Movie, Song or Book.</a:t>
            </a:r>
          </a:p>
        </p:txBody>
      </p:sp>
    </p:spTree>
    <p:extLst>
      <p:ext uri="{BB962C8B-B14F-4D97-AF65-F5344CB8AC3E}">
        <p14:creationId xmlns:p14="http://schemas.microsoft.com/office/powerpoint/2010/main" val="19843762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8668226"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MEET YOUR INSTRUCTORS \ ROBERT</a:t>
            </a:r>
            <a:endParaRPr lang="en-US" sz="8000" dirty="0">
              <a:solidFill>
                <a:schemeClr val="bg1"/>
              </a:solidFill>
              <a:latin typeface="Ailerons" panose="00000500000000000000" pitchFamily="50" charset="0"/>
            </a:endParaRPr>
          </a:p>
        </p:txBody>
      </p:sp>
      <p:sp>
        <p:nvSpPr>
          <p:cNvPr id="22" name="Content Placeholder 2">
            <a:extLst>
              <a:ext uri="{FF2B5EF4-FFF2-40B4-BE49-F238E27FC236}">
                <a16:creationId xmlns:a16="http://schemas.microsoft.com/office/drawing/2014/main" id="{4EF2FC48-2745-D74D-858E-FDCD26B37621}"/>
              </a:ext>
            </a:extLst>
          </p:cNvPr>
          <p:cNvSpPr txBox="1">
            <a:spLocks/>
          </p:cNvSpPr>
          <p:nvPr/>
        </p:nvSpPr>
        <p:spPr>
          <a:xfrm>
            <a:off x="8627961" y="2668714"/>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Engineer working on spacecraft systems and planetary science projects including the Desert Fireball Network.</a:t>
            </a:r>
          </a:p>
        </p:txBody>
      </p:sp>
      <p:sp>
        <p:nvSpPr>
          <p:cNvPr id="23" name="Content Placeholder 2">
            <a:extLst>
              <a:ext uri="{FF2B5EF4-FFF2-40B4-BE49-F238E27FC236}">
                <a16:creationId xmlns:a16="http://schemas.microsoft.com/office/drawing/2014/main" id="{A23DCC7E-BCCA-20F2-1002-E3DDD81FA9A0}"/>
              </a:ext>
            </a:extLst>
          </p:cNvPr>
          <p:cNvSpPr txBox="1">
            <a:spLocks/>
          </p:cNvSpPr>
          <p:nvPr/>
        </p:nvSpPr>
        <p:spPr>
          <a:xfrm>
            <a:off x="8627961" y="4244772"/>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Designed the Desert Fireball Network Observatory </a:t>
            </a:r>
            <a:br>
              <a:rPr lang="en-AU" dirty="0">
                <a:solidFill>
                  <a:schemeClr val="bg1"/>
                </a:solidFill>
                <a:latin typeface="Stellar" panose="02000506040000020004" pitchFamily="50" charset="0"/>
              </a:rPr>
            </a:br>
            <a:r>
              <a:rPr lang="en-AU" dirty="0">
                <a:solidFill>
                  <a:schemeClr val="bg1"/>
                </a:solidFill>
                <a:latin typeface="Stellar" panose="02000506040000020004" pitchFamily="50" charset="0"/>
              </a:rPr>
              <a:t>for my PhD</a:t>
            </a:r>
          </a:p>
        </p:txBody>
      </p:sp>
      <p:sp>
        <p:nvSpPr>
          <p:cNvPr id="24" name="Content Placeholder 2">
            <a:extLst>
              <a:ext uri="{FF2B5EF4-FFF2-40B4-BE49-F238E27FC236}">
                <a16:creationId xmlns:a16="http://schemas.microsoft.com/office/drawing/2014/main" id="{4708EA8A-315E-ED30-6A57-8EB659A8C7CF}"/>
              </a:ext>
            </a:extLst>
          </p:cNvPr>
          <p:cNvSpPr txBox="1">
            <a:spLocks/>
          </p:cNvSpPr>
          <p:nvPr/>
        </p:nvSpPr>
        <p:spPr>
          <a:xfrm>
            <a:off x="8627961" y="5780009"/>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2000"/>
              </a:spcBef>
            </a:pPr>
            <a:r>
              <a:rPr lang="en-AU" dirty="0">
                <a:solidFill>
                  <a:schemeClr val="bg1"/>
                </a:solidFill>
                <a:latin typeface="Stellar" panose="02000506040000020004" pitchFamily="50" charset="0"/>
              </a:rPr>
              <a:t>Teach Curtin's spacecraft technology units for engineering and science students.</a:t>
            </a:r>
          </a:p>
          <a:p>
            <a:pPr hangingPunct="1">
              <a:spcBef>
                <a:spcPts val="2000"/>
              </a:spcBef>
            </a:pPr>
            <a:endParaRPr lang="en-AU" dirty="0">
              <a:solidFill>
                <a:schemeClr val="bg1"/>
              </a:solidFill>
              <a:latin typeface="Stellar" panose="02000506040000020004" pitchFamily="50" charset="0"/>
            </a:endParaRPr>
          </a:p>
        </p:txBody>
      </p:sp>
      <p:sp>
        <p:nvSpPr>
          <p:cNvPr id="25" name="Content Placeholder 2">
            <a:extLst>
              <a:ext uri="{FF2B5EF4-FFF2-40B4-BE49-F238E27FC236}">
                <a16:creationId xmlns:a16="http://schemas.microsoft.com/office/drawing/2014/main" id="{09B16ED4-5224-C977-9165-B2705F5C67E0}"/>
              </a:ext>
            </a:extLst>
          </p:cNvPr>
          <p:cNvSpPr txBox="1">
            <a:spLocks/>
          </p:cNvSpPr>
          <p:nvPr/>
        </p:nvSpPr>
        <p:spPr>
          <a:xfrm>
            <a:off x="754803" y="1500977"/>
            <a:ext cx="15065416" cy="977316"/>
          </a:xfrm>
          <a:prstGeom prst="rect">
            <a:avLst/>
          </a:prstGeom>
        </p:spPr>
        <p:txBody>
          <a:bodyPr>
            <a:no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buNone/>
            </a:pPr>
            <a:r>
              <a:rPr lang="en-AU" dirty="0">
                <a:solidFill>
                  <a:schemeClr val="bg1"/>
                </a:solidFill>
                <a:latin typeface="Stellar" panose="02000506040000020004" pitchFamily="50" charset="0"/>
              </a:rPr>
              <a:t>Researcher and Lecturer at Curtin University</a:t>
            </a:r>
          </a:p>
        </p:txBody>
      </p:sp>
      <p:pic>
        <p:nvPicPr>
          <p:cNvPr id="2" name="Content Placeholder 5" descr="Two men in hats holding a rock&#10;&#10;Description automatically generated">
            <a:extLst>
              <a:ext uri="{FF2B5EF4-FFF2-40B4-BE49-F238E27FC236}">
                <a16:creationId xmlns:a16="http://schemas.microsoft.com/office/drawing/2014/main" id="{B7ED8514-236C-13BB-9E27-673AFD59C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952" y="2951546"/>
            <a:ext cx="7102720" cy="5327040"/>
          </a:xfrm>
          <a:prstGeom prst="rect">
            <a:avLst/>
          </a:prstGeom>
        </p:spPr>
      </p:pic>
    </p:spTree>
    <p:extLst>
      <p:ext uri="{BB962C8B-B14F-4D97-AF65-F5344CB8AC3E}">
        <p14:creationId xmlns:p14="http://schemas.microsoft.com/office/powerpoint/2010/main" val="11625738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13" name="Picture 12">
            <a:extLst>
              <a:ext uri="{FF2B5EF4-FFF2-40B4-BE49-F238E27FC236}">
                <a16:creationId xmlns:a16="http://schemas.microsoft.com/office/drawing/2014/main" id="{F5A5A08C-66F0-E88A-32F3-224AB2D302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86552" y="4123402"/>
            <a:ext cx="15810896" cy="7324144"/>
          </a:xfrm>
          <a:prstGeom prst="rect">
            <a:avLst/>
          </a:prstGeom>
          <a:ln w="57150">
            <a:solidFill>
              <a:schemeClr val="accent1"/>
            </a:solidFill>
          </a:ln>
        </p:spPr>
      </p:pic>
      <p:sp>
        <p:nvSpPr>
          <p:cNvPr id="15" name="Content Placeholder 2">
            <a:extLst>
              <a:ext uri="{FF2B5EF4-FFF2-40B4-BE49-F238E27FC236}">
                <a16:creationId xmlns:a16="http://schemas.microsoft.com/office/drawing/2014/main" id="{F07410BA-8DFC-8CBB-5BA4-0F67CF163367}"/>
              </a:ext>
            </a:extLst>
          </p:cNvPr>
          <p:cNvSpPr txBox="1">
            <a:spLocks/>
          </p:cNvSpPr>
          <p:nvPr/>
        </p:nvSpPr>
        <p:spPr>
          <a:xfrm>
            <a:off x="4110759" y="1760924"/>
            <a:ext cx="15519904" cy="2651126"/>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spcBef>
                <a:spcPts val="1800"/>
              </a:spcBef>
            </a:pPr>
            <a:r>
              <a:rPr lang="en-AU" sz="4800" dirty="0">
                <a:solidFill>
                  <a:schemeClr val="bg1"/>
                </a:solidFill>
                <a:latin typeface="Stellar" panose="02000506040000020004" pitchFamily="2" charset="0"/>
              </a:rPr>
              <a:t>‘</a:t>
            </a:r>
            <a:r>
              <a:rPr lang="en-AU" sz="4800" dirty="0" err="1">
                <a:solidFill>
                  <a:schemeClr val="bg1"/>
                </a:solidFill>
                <a:latin typeface="Stellar" panose="02000506040000020004" pitchFamily="2" charset="0"/>
              </a:rPr>
              <a:t>Binar</a:t>
            </a:r>
            <a:r>
              <a:rPr lang="en-AU" sz="4800" dirty="0">
                <a:solidFill>
                  <a:schemeClr val="bg1"/>
                </a:solidFill>
                <a:latin typeface="Stellar" panose="02000506040000020004" pitchFamily="2" charset="0"/>
              </a:rPr>
              <a:t>’ meaning ‘fireball’ in the Noongar language</a:t>
            </a:r>
          </a:p>
          <a:p>
            <a:pPr hangingPunct="1">
              <a:spcBef>
                <a:spcPts val="1800"/>
              </a:spcBef>
            </a:pPr>
            <a:r>
              <a:rPr lang="en-AU" sz="4800" dirty="0">
                <a:solidFill>
                  <a:schemeClr val="bg1"/>
                </a:solidFill>
                <a:latin typeface="Stellar" panose="02000506040000020004" pitchFamily="2" charset="0"/>
              </a:rPr>
              <a:t>Launched WA’s first satellite in 2021</a:t>
            </a:r>
          </a:p>
        </p:txBody>
      </p:sp>
      <p:pic>
        <p:nvPicPr>
          <p:cNvPr id="16" name="Picture 2">
            <a:extLst>
              <a:ext uri="{FF2B5EF4-FFF2-40B4-BE49-F238E27FC236}">
                <a16:creationId xmlns:a16="http://schemas.microsoft.com/office/drawing/2014/main" id="{C0DB0BDF-D26A-1A03-7EC5-F1C100CA6E6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548526">
            <a:off x="2471507" y="4063894"/>
            <a:ext cx="8503110" cy="63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satellite in space&#10;&#10;Description automatically generated">
            <a:extLst>
              <a:ext uri="{FF2B5EF4-FFF2-40B4-BE49-F238E27FC236}">
                <a16:creationId xmlns:a16="http://schemas.microsoft.com/office/drawing/2014/main" id="{FA1D0DB9-D6BA-0806-1D9C-6B9213A75E8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4284131">
            <a:off x="14184054" y="3452578"/>
            <a:ext cx="8229748" cy="7564428"/>
          </a:xfrm>
          <a:prstGeom prst="rect">
            <a:avLst/>
          </a:prstGeom>
        </p:spPr>
      </p:pic>
      <p:sp>
        <p:nvSpPr>
          <p:cNvPr id="18" name="Arrow: Chevron 17">
            <a:extLst>
              <a:ext uri="{FF2B5EF4-FFF2-40B4-BE49-F238E27FC236}">
                <a16:creationId xmlns:a16="http://schemas.microsoft.com/office/drawing/2014/main" id="{8CF1B312-E71C-49F0-AAA1-7B0CF1D1EBB5}"/>
              </a:ext>
            </a:extLst>
          </p:cNvPr>
          <p:cNvSpPr/>
          <p:nvPr/>
        </p:nvSpPr>
        <p:spPr>
          <a:xfrm>
            <a:off x="10759926" y="6108098"/>
            <a:ext cx="2569308" cy="4001760"/>
          </a:xfrm>
          <a:prstGeom prst="chevron">
            <a:avLst>
              <a:gd name="adj" fmla="val 45104"/>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6400">
              <a:solidFill>
                <a:schemeClr val="tx1"/>
              </a:solidFill>
            </a:endParaRPr>
          </a:p>
        </p:txBody>
      </p:sp>
      <p:sp>
        <p:nvSpPr>
          <p:cNvPr id="19" name="TextBox 18">
            <a:extLst>
              <a:ext uri="{FF2B5EF4-FFF2-40B4-BE49-F238E27FC236}">
                <a16:creationId xmlns:a16="http://schemas.microsoft.com/office/drawing/2014/main" id="{67BB1237-48D6-AC8B-43BA-F4ED8E373D1E}"/>
              </a:ext>
            </a:extLst>
          </p:cNvPr>
          <p:cNvSpPr txBox="1"/>
          <p:nvPr/>
        </p:nvSpPr>
        <p:spPr>
          <a:xfrm>
            <a:off x="5468566" y="10109858"/>
            <a:ext cx="2699656" cy="1077218"/>
          </a:xfrm>
          <a:prstGeom prst="rect">
            <a:avLst/>
          </a:prstGeom>
          <a:noFill/>
        </p:spPr>
        <p:txBody>
          <a:bodyPr wrap="square" rtlCol="0">
            <a:spAutoFit/>
          </a:bodyPr>
          <a:lstStyle/>
          <a:p>
            <a:r>
              <a:rPr lang="en-AU" sz="6400" dirty="0">
                <a:solidFill>
                  <a:schemeClr val="bg1"/>
                </a:solidFill>
                <a:latin typeface="Stellar" panose="02000506040000020004" pitchFamily="2" charset="0"/>
              </a:rPr>
              <a:t>Binar-1</a:t>
            </a:r>
          </a:p>
        </p:txBody>
      </p:sp>
      <p:sp>
        <p:nvSpPr>
          <p:cNvPr id="20" name="TextBox 19">
            <a:extLst>
              <a:ext uri="{FF2B5EF4-FFF2-40B4-BE49-F238E27FC236}">
                <a16:creationId xmlns:a16="http://schemas.microsoft.com/office/drawing/2014/main" id="{A8D12118-FA32-68F8-26C9-68200A7412C2}"/>
              </a:ext>
            </a:extLst>
          </p:cNvPr>
          <p:cNvSpPr txBox="1"/>
          <p:nvPr/>
        </p:nvSpPr>
        <p:spPr>
          <a:xfrm>
            <a:off x="15920938" y="10077859"/>
            <a:ext cx="4910195" cy="1077218"/>
          </a:xfrm>
          <a:prstGeom prst="rect">
            <a:avLst/>
          </a:prstGeom>
          <a:noFill/>
        </p:spPr>
        <p:txBody>
          <a:bodyPr wrap="square" rtlCol="0">
            <a:spAutoFit/>
          </a:bodyPr>
          <a:lstStyle/>
          <a:p>
            <a:r>
              <a:rPr lang="en-AU" sz="6400" dirty="0">
                <a:solidFill>
                  <a:schemeClr val="bg1"/>
                </a:solidFill>
                <a:latin typeface="Stellar" panose="02000506040000020004" pitchFamily="2" charset="0"/>
              </a:rPr>
              <a:t>Binar-2,3,4</a:t>
            </a:r>
          </a:p>
        </p:txBody>
      </p:sp>
      <p:sp>
        <p:nvSpPr>
          <p:cNvPr id="21" name="TextBox 20">
            <a:extLst>
              <a:ext uri="{FF2B5EF4-FFF2-40B4-BE49-F238E27FC236}">
                <a16:creationId xmlns:a16="http://schemas.microsoft.com/office/drawing/2014/main" id="{DF836741-CA55-80EE-7215-73992CDB5627}"/>
              </a:ext>
            </a:extLst>
          </p:cNvPr>
          <p:cNvSpPr txBox="1"/>
          <p:nvPr/>
        </p:nvSpPr>
        <p:spPr>
          <a:xfrm>
            <a:off x="4234537" y="12223890"/>
            <a:ext cx="9720951" cy="715581"/>
          </a:xfrm>
          <a:prstGeom prst="rect">
            <a:avLst/>
          </a:prstGeom>
          <a:noFill/>
        </p:spPr>
        <p:txBody>
          <a:bodyPr wrap="square" rtlCol="0">
            <a:spAutoFit/>
          </a:bodyPr>
          <a:lstStyle/>
          <a:p>
            <a:pPr algn="l">
              <a:lnSpc>
                <a:spcPct val="150000"/>
              </a:lnSpc>
            </a:pPr>
            <a:r>
              <a:rPr lang="en-AU" sz="3600" b="0" dirty="0">
                <a:solidFill>
                  <a:schemeClr val="bg1"/>
                </a:solidFill>
                <a:latin typeface="Stellar" panose="02000506040000020004" pitchFamily="2" charset="0"/>
              </a:rPr>
              <a:t>Diagram Design: Lorian Marshall</a:t>
            </a:r>
          </a:p>
        </p:txBody>
      </p:sp>
    </p:spTree>
    <p:extLst>
      <p:ext uri="{BB962C8B-B14F-4D97-AF65-F5344CB8AC3E}">
        <p14:creationId xmlns:p14="http://schemas.microsoft.com/office/powerpoint/2010/main" val="23394319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3" name="Picture 5" descr="A picture containing text, person, indoor&#10;&#10;Description automatically generated">
            <a:extLst>
              <a:ext uri="{FF2B5EF4-FFF2-40B4-BE49-F238E27FC236}">
                <a16:creationId xmlns:a16="http://schemas.microsoft.com/office/drawing/2014/main" id="{120ACA8E-D3D7-1256-01CA-3B8A9DF2BED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34575" y="2369380"/>
            <a:ext cx="5291667" cy="4233487"/>
          </a:xfrm>
          <a:prstGeom prst="rect">
            <a:avLst/>
          </a:prstGeom>
        </p:spPr>
      </p:pic>
      <p:pic>
        <p:nvPicPr>
          <p:cNvPr id="7" name="Picture 6" descr="A group of people posing for a photo in front of a large building&#10;&#10;Description automatically generated">
            <a:extLst>
              <a:ext uri="{FF2B5EF4-FFF2-40B4-BE49-F238E27FC236}">
                <a16:creationId xmlns:a16="http://schemas.microsoft.com/office/drawing/2014/main" id="{1E16751E-FAB3-4E05-252F-D0D2D43E91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8786" y="2369381"/>
            <a:ext cx="5633358" cy="4225018"/>
          </a:xfrm>
          <a:prstGeom prst="rect">
            <a:avLst/>
          </a:prstGeom>
        </p:spPr>
      </p:pic>
      <p:pic>
        <p:nvPicPr>
          <p:cNvPr id="9" name="Picture 8" descr="A group of people hugging in a city&#10;&#10;Description automatically generated">
            <a:extLst>
              <a:ext uri="{FF2B5EF4-FFF2-40B4-BE49-F238E27FC236}">
                <a16:creationId xmlns:a16="http://schemas.microsoft.com/office/drawing/2014/main" id="{9D40A4AE-E79F-9826-A30E-7D5CE6090B2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13677" y="2369380"/>
            <a:ext cx="5630256" cy="4225018"/>
          </a:xfrm>
          <a:prstGeom prst="rect">
            <a:avLst/>
          </a:prstGeom>
        </p:spPr>
      </p:pic>
      <p:pic>
        <p:nvPicPr>
          <p:cNvPr id="11" name="Picture 10" descr="A group of people looking at a large screen&#10;&#10;Description automatically generated">
            <a:extLst>
              <a:ext uri="{FF2B5EF4-FFF2-40B4-BE49-F238E27FC236}">
                <a16:creationId xmlns:a16="http://schemas.microsoft.com/office/drawing/2014/main" id="{69D031F4-AFAD-7714-A89E-EDDCCB0D874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575" y="6865651"/>
            <a:ext cx="5291667" cy="3968750"/>
          </a:xfrm>
          <a:prstGeom prst="rect">
            <a:avLst/>
          </a:prstGeom>
        </p:spPr>
      </p:pic>
      <p:pic>
        <p:nvPicPr>
          <p:cNvPr id="14" name="Picture 13" descr="A group of people standing together&#10;&#10;Description automatically generated">
            <a:extLst>
              <a:ext uri="{FF2B5EF4-FFF2-40B4-BE49-F238E27FC236}">
                <a16:creationId xmlns:a16="http://schemas.microsoft.com/office/drawing/2014/main" id="{A2634573-4D85-27B6-D836-5E632142C33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5813678" y="6857182"/>
            <a:ext cx="5630256" cy="3977219"/>
          </a:xfrm>
          <a:prstGeom prst="rect">
            <a:avLst/>
          </a:prstGeom>
        </p:spPr>
      </p:pic>
      <p:pic>
        <p:nvPicPr>
          <p:cNvPr id="23" name="Picture 22" descr="A satellite on top of a building&#10;&#10;Description automatically generated">
            <a:extLst>
              <a:ext uri="{FF2B5EF4-FFF2-40B4-BE49-F238E27FC236}">
                <a16:creationId xmlns:a16="http://schemas.microsoft.com/office/drawing/2014/main" id="{818B5B82-A179-03ED-508F-CDFB86FFD32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878787" y="6879320"/>
            <a:ext cx="5630256" cy="3956957"/>
          </a:xfrm>
          <a:prstGeom prst="rect">
            <a:avLst/>
          </a:prstGeom>
        </p:spPr>
      </p:pic>
      <p:pic>
        <p:nvPicPr>
          <p:cNvPr id="8" name="Picture 7" descr="A rocket launching with smoke and flames&#10;&#10;Description automatically generated">
            <a:extLst>
              <a:ext uri="{FF2B5EF4-FFF2-40B4-BE49-F238E27FC236}">
                <a16:creationId xmlns:a16="http://schemas.microsoft.com/office/drawing/2014/main" id="{10600814-9759-AA73-518F-8F69A5F1BB1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334575" y="6836679"/>
            <a:ext cx="5291667" cy="4057199"/>
          </a:xfrm>
          <a:prstGeom prst="rect">
            <a:avLst/>
          </a:prstGeom>
        </p:spPr>
      </p:pic>
    </p:spTree>
    <p:extLst>
      <p:ext uri="{BB962C8B-B14F-4D97-AF65-F5344CB8AC3E}">
        <p14:creationId xmlns:p14="http://schemas.microsoft.com/office/powerpoint/2010/main" val="426771652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10" name="Picture 9" descr="A satellite in space above earth&#10;&#10;Description automatically generated">
            <a:extLst>
              <a:ext uri="{FF2B5EF4-FFF2-40B4-BE49-F238E27FC236}">
                <a16:creationId xmlns:a16="http://schemas.microsoft.com/office/drawing/2014/main" id="{786A4E5E-8664-29D1-63DD-EDE8F05AF1D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50904" y="2167056"/>
            <a:ext cx="13741154" cy="9160769"/>
          </a:xfrm>
          <a:prstGeom prst="rect">
            <a:avLst/>
          </a:prstGeom>
        </p:spPr>
      </p:pic>
    </p:spTree>
    <p:extLst>
      <p:ext uri="{BB962C8B-B14F-4D97-AF65-F5344CB8AC3E}">
        <p14:creationId xmlns:p14="http://schemas.microsoft.com/office/powerpoint/2010/main" val="12906426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Graphic 5">
            <a:extLst>
              <a:ext uri="{FF2B5EF4-FFF2-40B4-BE49-F238E27FC236}">
                <a16:creationId xmlns:a16="http://schemas.microsoft.com/office/drawing/2014/main" id="{62CCBA5B-20DA-C80A-236E-270AD0C28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2" name="TITLE ALL CAPS">
            <a:extLst>
              <a:ext uri="{FF2B5EF4-FFF2-40B4-BE49-F238E27FC236}">
                <a16:creationId xmlns:a16="http://schemas.microsoft.com/office/drawing/2014/main" id="{BC16C094-6370-1102-3A25-B2A7863B320A}"/>
              </a:ext>
            </a:extLst>
          </p:cNvPr>
          <p:cNvSpPr txBox="1"/>
          <p:nvPr/>
        </p:nvSpPr>
        <p:spPr>
          <a:xfrm>
            <a:off x="4077628" y="314245"/>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800" dirty="0">
                <a:solidFill>
                  <a:schemeClr val="bg1"/>
                </a:solidFill>
                <a:latin typeface="Ailerons" panose="00000500000000000000" pitchFamily="50" charset="0"/>
              </a:rPr>
              <a:t>THE BINAR STORY</a:t>
            </a:r>
            <a:endParaRPr lang="en-US" sz="8800" dirty="0">
              <a:solidFill>
                <a:schemeClr val="bg1"/>
              </a:solidFill>
              <a:latin typeface="Ailerons" panose="00000500000000000000" pitchFamily="50" charset="0"/>
            </a:endParaRPr>
          </a:p>
        </p:txBody>
      </p:sp>
      <p:pic>
        <p:nvPicPr>
          <p:cNvPr id="7" name="Picture 6" descr="A group of black cubes floating in the air&#10;&#10;Description automatically generated">
            <a:extLst>
              <a:ext uri="{FF2B5EF4-FFF2-40B4-BE49-F238E27FC236}">
                <a16:creationId xmlns:a16="http://schemas.microsoft.com/office/drawing/2014/main" id="{C3E0876B-0A60-7C14-11F2-641A19ED63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50903" y="2045864"/>
            <a:ext cx="13922941" cy="9281961"/>
          </a:xfrm>
          <a:prstGeom prst="rect">
            <a:avLst/>
          </a:prstGeom>
        </p:spPr>
      </p:pic>
    </p:spTree>
    <p:extLst>
      <p:ext uri="{BB962C8B-B14F-4D97-AF65-F5344CB8AC3E}">
        <p14:creationId xmlns:p14="http://schemas.microsoft.com/office/powerpoint/2010/main" val="282644791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C448570-8E0B-AB93-A751-47D08A3C1D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9312" y="2089232"/>
            <a:ext cx="14167413" cy="6375336"/>
          </a:xfrm>
          <a:prstGeom prst="rect">
            <a:avLst/>
          </a:prstGeom>
        </p:spPr>
      </p:pic>
      <p:pic>
        <p:nvPicPr>
          <p:cNvPr id="14" name="Picture 13">
            <a:extLst>
              <a:ext uri="{FF2B5EF4-FFF2-40B4-BE49-F238E27FC236}">
                <a16:creationId xmlns:a16="http://schemas.microsoft.com/office/drawing/2014/main" id="{F492B680-969E-24D8-8D7E-E8CD391415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3860" y="4589362"/>
            <a:ext cx="14939060" cy="6722577"/>
          </a:xfrm>
          <a:prstGeom prst="rect">
            <a:avLst/>
          </a:prstGeom>
        </p:spPr>
      </p:pic>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Graphic 6">
            <a:extLst>
              <a:ext uri="{FF2B5EF4-FFF2-40B4-BE49-F238E27FC236}">
                <a16:creationId xmlns:a16="http://schemas.microsoft.com/office/drawing/2014/main" id="{6ABB7541-6F9D-537A-1768-B480A36363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40" y="-278992"/>
            <a:ext cx="2303201" cy="14052867"/>
          </a:xfrm>
          <a:prstGeom prst="rect">
            <a:avLst/>
          </a:prstGeom>
        </p:spPr>
      </p:pic>
      <p:sp>
        <p:nvSpPr>
          <p:cNvPr id="9" name="TITLE ALL CAPS">
            <a:extLst>
              <a:ext uri="{FF2B5EF4-FFF2-40B4-BE49-F238E27FC236}">
                <a16:creationId xmlns:a16="http://schemas.microsoft.com/office/drawing/2014/main" id="{C28780AA-8D14-23EB-6A41-63055618DBB6}"/>
              </a:ext>
            </a:extLst>
          </p:cNvPr>
          <p:cNvSpPr txBox="1"/>
          <p:nvPr/>
        </p:nvSpPr>
        <p:spPr>
          <a:xfrm>
            <a:off x="3950306" y="314245"/>
            <a:ext cx="20352600"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000" dirty="0">
                <a:solidFill>
                  <a:schemeClr val="bg1"/>
                </a:solidFill>
                <a:latin typeface="Ailerons" panose="00000500000000000000" pitchFamily="50" charset="0"/>
              </a:rPr>
              <a:t>UPCOMING MISSIONS \ binar-2-3-4</a:t>
            </a:r>
            <a:endParaRPr lang="en-US" sz="7000" dirty="0">
              <a:solidFill>
                <a:schemeClr val="bg1"/>
              </a:solidFill>
              <a:latin typeface="Ailerons" panose="00000500000000000000" pitchFamily="50" charset="0"/>
            </a:endParaRPr>
          </a:p>
        </p:txBody>
      </p:sp>
    </p:spTree>
    <p:extLst>
      <p:ext uri="{BB962C8B-B14F-4D97-AF65-F5344CB8AC3E}">
        <p14:creationId xmlns:p14="http://schemas.microsoft.com/office/powerpoint/2010/main" val="1909662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AEA42-932D-9194-267D-F5A2489A11FB}"/>
              </a:ext>
            </a:extLst>
          </p:cNvPr>
          <p:cNvSpPr/>
          <p:nvPr/>
        </p:nvSpPr>
        <p:spPr>
          <a:xfrm>
            <a:off x="671332" y="636608"/>
            <a:ext cx="4004840" cy="995422"/>
          </a:xfrm>
          <a:prstGeom prst="rect">
            <a:avLst/>
          </a:prstGeom>
          <a:solidFill>
            <a:srgbClr val="0000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Graphic 6">
            <a:extLst>
              <a:ext uri="{FF2B5EF4-FFF2-40B4-BE49-F238E27FC236}">
                <a16:creationId xmlns:a16="http://schemas.microsoft.com/office/drawing/2014/main" id="{6ABB7541-6F9D-537A-1768-B480A3636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40" y="-278992"/>
            <a:ext cx="2303201" cy="14052867"/>
          </a:xfrm>
          <a:prstGeom prst="rect">
            <a:avLst/>
          </a:prstGeom>
        </p:spPr>
      </p:pic>
      <p:sp>
        <p:nvSpPr>
          <p:cNvPr id="6" name="TITLE ALL CAPS">
            <a:extLst>
              <a:ext uri="{FF2B5EF4-FFF2-40B4-BE49-F238E27FC236}">
                <a16:creationId xmlns:a16="http://schemas.microsoft.com/office/drawing/2014/main" id="{A6552AF0-A207-6E4A-E35C-D215802598BF}"/>
              </a:ext>
            </a:extLst>
          </p:cNvPr>
          <p:cNvSpPr txBox="1"/>
          <p:nvPr/>
        </p:nvSpPr>
        <p:spPr>
          <a:xfrm>
            <a:off x="3950306" y="314245"/>
            <a:ext cx="20352600"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000" dirty="0">
                <a:solidFill>
                  <a:schemeClr val="bg1"/>
                </a:solidFill>
                <a:latin typeface="Ailerons" panose="00000500000000000000" pitchFamily="50" charset="0"/>
              </a:rPr>
              <a:t>UPCOMING MISSIONS \ </a:t>
            </a:r>
            <a:r>
              <a:rPr lang="en-AU" sz="7000" dirty="0" err="1">
                <a:solidFill>
                  <a:schemeClr val="bg1"/>
                </a:solidFill>
                <a:latin typeface="Ailerons" panose="00000500000000000000" pitchFamily="50" charset="0"/>
              </a:rPr>
              <a:t>binar</a:t>
            </a:r>
            <a:r>
              <a:rPr lang="en-AU" sz="7000" dirty="0">
                <a:solidFill>
                  <a:schemeClr val="bg1"/>
                </a:solidFill>
                <a:latin typeface="Ailerons" panose="00000500000000000000" pitchFamily="50" charset="0"/>
              </a:rPr>
              <a:t> PROSPECTOR</a:t>
            </a:r>
            <a:endParaRPr lang="en-US" sz="7000" dirty="0">
              <a:solidFill>
                <a:schemeClr val="bg1"/>
              </a:solidFill>
              <a:latin typeface="Ailerons" panose="00000500000000000000" pitchFamily="50" charset="0"/>
            </a:endParaRPr>
          </a:p>
        </p:txBody>
      </p:sp>
    </p:spTree>
    <p:extLst>
      <p:ext uri="{BB962C8B-B14F-4D97-AF65-F5344CB8AC3E}">
        <p14:creationId xmlns:p14="http://schemas.microsoft.com/office/powerpoint/2010/main" val="3527577379"/>
      </p:ext>
    </p:extLst>
  </p:cSld>
  <p:clrMapOvr>
    <a:masterClrMapping/>
  </p:clrMapOvr>
  <p:transition spd="med"/>
</p:sld>
</file>

<file path=ppt/theme/theme1.xml><?xml version="1.0" encoding="utf-8"?>
<a:theme xmlns:a="http://schemas.openxmlformats.org/drawingml/2006/main" name="White">
  <a:themeElements>
    <a:clrScheme name="BinarX Word Doc Colours">
      <a:dk1>
        <a:sysClr val="windowText" lastClr="000000"/>
      </a:dk1>
      <a:lt1>
        <a:sysClr val="window" lastClr="FFFFFF"/>
      </a:lt1>
      <a:dk2>
        <a:srgbClr val="373545"/>
      </a:dk2>
      <a:lt2>
        <a:srgbClr val="CEDBE6"/>
      </a:lt2>
      <a:accent1>
        <a:srgbClr val="5673B8"/>
      </a:accent1>
      <a:accent2>
        <a:srgbClr val="EA5329"/>
      </a:accent2>
      <a:accent3>
        <a:srgbClr val="75BDA7"/>
      </a:accent3>
      <a:accent4>
        <a:srgbClr val="7A8C8E"/>
      </a:accent4>
      <a:accent5>
        <a:srgbClr val="84ACB6"/>
      </a:accent5>
      <a:accent6>
        <a:srgbClr val="2683C6"/>
      </a:accent6>
      <a:hlink>
        <a:srgbClr val="6B9F25"/>
      </a:hlink>
      <a:folHlink>
        <a:srgbClr val="9F6715"/>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Custom 2">
      <a:dk1>
        <a:srgbClr val="000033"/>
      </a:dk1>
      <a:lt1>
        <a:srgbClr val="FFFFFB"/>
      </a:lt1>
      <a:dk2>
        <a:srgbClr val="000033"/>
      </a:dk2>
      <a:lt2>
        <a:srgbClr val="FFFFFB"/>
      </a:lt2>
      <a:accent1>
        <a:srgbClr val="EA5329"/>
      </a:accent1>
      <a:accent2>
        <a:srgbClr val="5F6369"/>
      </a:accent2>
      <a:accent3>
        <a:srgbClr val="DED9C9"/>
      </a:accent3>
      <a:accent4>
        <a:srgbClr val="EA5329"/>
      </a:accent4>
      <a:accent5>
        <a:srgbClr val="5673B8"/>
      </a:accent5>
      <a:accent6>
        <a:srgbClr val="995D20"/>
      </a:accent6>
      <a:hlink>
        <a:srgbClr val="EA5329"/>
      </a:hlink>
      <a:folHlink>
        <a:srgbClr val="5547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68631fe-1afa-4047-a259-e724fa491ab9">
      <UserInfo>
        <DisplayName>Jessica Morrison</DisplayName>
        <AccountId>30</AccountId>
        <AccountType/>
      </UserInfo>
      <UserInfo>
        <DisplayName>Renae Sayers</DisplayName>
        <AccountId>10</AccountId>
        <AccountType/>
      </UserInfo>
      <UserInfo>
        <DisplayName>Phil Bland</DisplayName>
        <AccountId>26</AccountId>
        <AccountType/>
      </UserInfo>
    </SharedWithUsers>
    <MediaLengthInSeconds xmlns="a6b3153b-6211-49e8-b9df-4ed7471cd786" xsi:nil="true"/>
    <lcf76f155ced4ddcb4097134ff3c332f xmlns="a6b3153b-6211-49e8-b9df-4ed7471cd786">
      <Terms xmlns="http://schemas.microsoft.com/office/infopath/2007/PartnerControls"/>
    </lcf76f155ced4ddcb4097134ff3c332f>
    <TaxCatchAll xmlns="b68631fe-1afa-4047-a259-e724fa491ab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2862965B20C44C943B8CAA8223E757" ma:contentTypeVersion="18" ma:contentTypeDescription="Create a new document." ma:contentTypeScope="" ma:versionID="d31381faa1a5a48f6d70ddca8e920a65">
  <xsd:schema xmlns:xsd="http://www.w3.org/2001/XMLSchema" xmlns:xs="http://www.w3.org/2001/XMLSchema" xmlns:p="http://schemas.microsoft.com/office/2006/metadata/properties" xmlns:ns2="a6b3153b-6211-49e8-b9df-4ed7471cd786" xmlns:ns3="b68631fe-1afa-4047-a259-e724fa491ab9" targetNamespace="http://schemas.microsoft.com/office/2006/metadata/properties" ma:root="true" ma:fieldsID="2644360d0b548fd2cb6298158d3a8b43" ns2:_="" ns3:_="">
    <xsd:import namespace="a6b3153b-6211-49e8-b9df-4ed7471cd786"/>
    <xsd:import namespace="b68631fe-1afa-4047-a259-e724fa491a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3153b-6211-49e8-b9df-4ed7471cd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8631fe-1afa-4047-a259-e724fa491ab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057a195-2fb0-4d93-9fa0-d4ca75dee357}" ma:internalName="TaxCatchAll" ma:showField="CatchAllData" ma:web="b68631fe-1afa-4047-a259-e724fa491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BFB47-BD8C-496C-911A-3FC7CE809AF9}">
  <ds:schemaRefs>
    <ds:schemaRef ds:uri="http://schemas.microsoft.com/sharepoint/v3/contenttype/forms"/>
  </ds:schemaRefs>
</ds:datastoreItem>
</file>

<file path=customXml/itemProps2.xml><?xml version="1.0" encoding="utf-8"?>
<ds:datastoreItem xmlns:ds="http://schemas.openxmlformats.org/officeDocument/2006/customXml" ds:itemID="{3EC28ED9-B71D-4A54-9162-44C2238F6A8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b68631fe-1afa-4047-a259-e724fa491ab9"/>
    <ds:schemaRef ds:uri="a6b3153b-6211-49e8-b9df-4ed7471cd786"/>
    <ds:schemaRef ds:uri="http://www.w3.org/XML/1998/namespace"/>
  </ds:schemaRefs>
</ds:datastoreItem>
</file>

<file path=customXml/itemProps3.xml><?xml version="1.0" encoding="utf-8"?>
<ds:datastoreItem xmlns:ds="http://schemas.openxmlformats.org/officeDocument/2006/customXml" ds:itemID="{6B0CB235-CC80-438A-8667-868A1D7A99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3153b-6211-49e8-b9df-4ed7471cd786"/>
    <ds:schemaRef ds:uri="b68631fe-1afa-4047-a259-e724fa491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3605</TotalTime>
  <Words>1513</Words>
  <Application>Microsoft Office PowerPoint</Application>
  <PresentationFormat>Custom</PresentationFormat>
  <Paragraphs>108</Paragraphs>
  <Slides>20</Slides>
  <Notes>19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Ailerons</vt:lpstr>
      <vt:lpstr>Arial</vt:lpstr>
      <vt:lpstr>Calibri</vt:lpstr>
      <vt:lpstr>Calibri Light</vt:lpstr>
      <vt:lpstr>Helvetica Light</vt:lpstr>
      <vt:lpstr>Helvetica Neue</vt:lpstr>
      <vt:lpstr>Helvetica Neue Light</vt:lpstr>
      <vt:lpstr>Helvetica Neue Medium</vt:lpstr>
      <vt:lpstr>Stellar</vt:lpstr>
      <vt:lpstr>Wingdings</vt:lpstr>
      <vt:lpstr>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 Berry</dc:creator>
  <cp:lastModifiedBy>Meg Berry</cp:lastModifiedBy>
  <cp:revision>29</cp:revision>
  <cp:lastPrinted>1601-01-01T00:00:00Z</cp:lastPrinted>
  <dcterms:modified xsi:type="dcterms:W3CDTF">2024-02-28T04:05:39Z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0x010100C69BACB47154134A8AF091548CFF76B2</vt:lpwstr>
  </property>
  <property fmtid="{D5CDD505-2E9C-101B-9397-08002B2CF9AE}" pid="3" name="Order">
    <vt:r8>10600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